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7" r:id="rId2"/>
    <p:sldMasterId id="2147483694" r:id="rId3"/>
  </p:sldMasterIdLst>
  <p:notesMasterIdLst>
    <p:notesMasterId r:id="rId10"/>
  </p:notesMasterIdLst>
  <p:sldIdLst>
    <p:sldId id="332" r:id="rId4"/>
    <p:sldId id="321" r:id="rId5"/>
    <p:sldId id="322" r:id="rId6"/>
    <p:sldId id="323" r:id="rId7"/>
    <p:sldId id="333" r:id="rId8"/>
    <p:sldId id="334" r:id="rId9"/>
  </p:sldIdLst>
  <p:sldSz cx="9144000" cy="5715000" type="screen16x10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oug Seven" initials="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719" autoAdjust="0"/>
    <p:restoredTop sz="56085" autoAdjust="0"/>
  </p:normalViewPr>
  <p:slideViewPr>
    <p:cSldViewPr>
      <p:cViewPr>
        <p:scale>
          <a:sx n="80" d="100"/>
          <a:sy n="80" d="100"/>
        </p:scale>
        <p:origin x="120" y="534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41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0B52C7C-D097-4421-9E8A-A0CF4FA1FA93}" type="datetimeFigureOut">
              <a:rPr lang="en-US"/>
              <a:pPr>
                <a:defRPr/>
              </a:pPr>
              <a:t>4/9/2010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514350"/>
            <a:ext cx="41148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8FE6712-D811-40B3-A633-36168C7580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Есть нечто важное, вслушайтесь, люди – </a:t>
            </a:r>
          </a:p>
          <a:p>
            <a:pPr>
              <a:spcBef>
                <a:spcPct val="0"/>
              </a:spcBef>
            </a:pPr>
            <a:r>
              <a:rPr lang="en-US" smtClean="0"/>
              <a:t>Software Assurance</a:t>
            </a:r>
            <a:r>
              <a:rPr lang="ru-RU" smtClean="0"/>
              <a:t> для </a:t>
            </a:r>
            <a:r>
              <a:rPr lang="en-US" smtClean="0"/>
              <a:t>Visual Studio </a:t>
            </a:r>
            <a:r>
              <a:rPr lang="ru-RU" smtClean="0"/>
              <a:t>.</a:t>
            </a:r>
          </a:p>
          <a:p>
            <a:pPr>
              <a:spcBef>
                <a:spcPct val="0"/>
              </a:spcBef>
            </a:pPr>
            <a:r>
              <a:rPr lang="ru-RU" smtClean="0"/>
              <a:t>Подписка с названием </a:t>
            </a:r>
            <a:r>
              <a:rPr lang="en-US" smtClean="0"/>
              <a:t>MSDN</a:t>
            </a:r>
            <a:r>
              <a:rPr lang="ru-RU" smtClean="0"/>
              <a:t>.</a:t>
            </a:r>
          </a:p>
          <a:p>
            <a:pPr>
              <a:spcBef>
                <a:spcPct val="0"/>
              </a:spcBef>
            </a:pPr>
            <a:r>
              <a:rPr lang="ru-RU" smtClean="0"/>
              <a:t>Поверьте, решит она много проблем.</a:t>
            </a:r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7353DD4-9362-407E-A347-D4CDECAF42E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Подписка для каждой редакции есть:</a:t>
            </a:r>
          </a:p>
          <a:p>
            <a:pPr>
              <a:spcBef>
                <a:spcPct val="0"/>
              </a:spcBef>
            </a:pPr>
            <a:r>
              <a:rPr lang="en-US" smtClean="0"/>
              <a:t>Professional</a:t>
            </a:r>
            <a:r>
              <a:rPr lang="ru-RU" smtClean="0"/>
              <a:t>, </a:t>
            </a:r>
            <a:r>
              <a:rPr lang="en-US" smtClean="0"/>
              <a:t>Premium</a:t>
            </a:r>
            <a:r>
              <a:rPr lang="ru-RU" smtClean="0"/>
              <a:t>, </a:t>
            </a:r>
            <a:r>
              <a:rPr lang="en-US" smtClean="0"/>
              <a:t>Ultimate</a:t>
            </a:r>
            <a:r>
              <a:rPr lang="ru-RU" smtClean="0"/>
              <a:t>, </a:t>
            </a:r>
            <a:r>
              <a:rPr lang="en-US" smtClean="0"/>
              <a:t>Test</a:t>
            </a:r>
            <a:r>
              <a:rPr lang="ru-RU" smtClean="0"/>
              <a:t>.</a:t>
            </a:r>
          </a:p>
          <a:p>
            <a:pPr>
              <a:spcBef>
                <a:spcPct val="0"/>
              </a:spcBef>
            </a:pPr>
            <a:r>
              <a:rPr lang="ru-RU" smtClean="0"/>
              <a:t>Заметьте, товарищи, что </a:t>
            </a:r>
            <a:r>
              <a:rPr lang="en-US" smtClean="0"/>
              <a:t>Microsoft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ru-RU" smtClean="0"/>
              <a:t>В подписку включил дополнительный софт.</a:t>
            </a:r>
          </a:p>
          <a:p>
            <a:pPr>
              <a:spcBef>
                <a:spcPct val="0"/>
              </a:spcBef>
            </a:pPr>
            <a:r>
              <a:rPr lang="ru-RU" smtClean="0"/>
              <a:t>Начнем с </a:t>
            </a:r>
            <a:r>
              <a:rPr lang="en-US" smtClean="0"/>
              <a:t>Foundation’a</a:t>
            </a:r>
            <a:r>
              <a:rPr lang="ru-RU" smtClean="0"/>
              <a:t> </a:t>
            </a:r>
            <a:r>
              <a:rPr lang="en-US" smtClean="0"/>
              <a:t>Server’a</a:t>
            </a:r>
            <a:r>
              <a:rPr lang="ru-RU" smtClean="0"/>
              <a:t> </a:t>
            </a:r>
            <a:r>
              <a:rPr lang="en-US" smtClean="0"/>
              <a:t>Team</a:t>
            </a:r>
            <a:r>
              <a:rPr lang="ru-RU" smtClean="0"/>
              <a:t>.</a:t>
            </a:r>
          </a:p>
          <a:p>
            <a:pPr>
              <a:spcBef>
                <a:spcPct val="0"/>
              </a:spcBef>
            </a:pPr>
            <a:r>
              <a:rPr lang="ru-RU" smtClean="0"/>
              <a:t>Для каждой редакции необходим.</a:t>
            </a:r>
          </a:p>
          <a:p>
            <a:pPr>
              <a:spcBef>
                <a:spcPct val="0"/>
              </a:spcBef>
            </a:pPr>
            <a:r>
              <a:rPr lang="ru-RU" smtClean="0"/>
              <a:t>Другие продукты дает </a:t>
            </a:r>
            <a:r>
              <a:rPr lang="en-US" smtClean="0"/>
              <a:t>Microsoft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ru-RU" smtClean="0"/>
              <a:t>Для тех, кто имеет расширенный софт.</a:t>
            </a:r>
          </a:p>
          <a:p>
            <a:pPr>
              <a:spcBef>
                <a:spcPct val="0"/>
              </a:spcBef>
            </a:pPr>
            <a:r>
              <a:rPr lang="ru-RU" smtClean="0"/>
              <a:t>Там </a:t>
            </a:r>
            <a:r>
              <a:rPr lang="en-US" smtClean="0"/>
              <a:t>Ultimate</a:t>
            </a:r>
            <a:r>
              <a:rPr lang="ru-RU" smtClean="0"/>
              <a:t> </a:t>
            </a:r>
            <a:r>
              <a:rPr lang="en-US" smtClean="0"/>
              <a:t>Office 2007 </a:t>
            </a:r>
            <a:r>
              <a:rPr lang="ru-RU" smtClean="0"/>
              <a:t>.</a:t>
            </a:r>
          </a:p>
          <a:p>
            <a:pPr>
              <a:spcBef>
                <a:spcPct val="0"/>
              </a:spcBef>
            </a:pPr>
            <a:r>
              <a:rPr lang="ru-RU" smtClean="0"/>
              <a:t>Он самый большой на сегодняшний день.</a:t>
            </a:r>
          </a:p>
          <a:p>
            <a:pPr>
              <a:spcBef>
                <a:spcPct val="0"/>
              </a:spcBef>
            </a:pPr>
            <a:r>
              <a:rPr lang="ru-RU" smtClean="0"/>
              <a:t>Там </a:t>
            </a:r>
            <a:r>
              <a:rPr lang="en-US" smtClean="0"/>
              <a:t>Project</a:t>
            </a:r>
            <a:r>
              <a:rPr lang="ru-RU" smtClean="0"/>
              <a:t> </a:t>
            </a:r>
            <a:r>
              <a:rPr lang="en-US" smtClean="0"/>
              <a:t>Standard</a:t>
            </a:r>
            <a:r>
              <a:rPr lang="ru-RU" smtClean="0"/>
              <a:t> и </a:t>
            </a:r>
            <a:r>
              <a:rPr lang="en-US" smtClean="0"/>
              <a:t>Expression</a:t>
            </a:r>
            <a:r>
              <a:rPr lang="ru-RU" smtClean="0"/>
              <a:t> </a:t>
            </a:r>
            <a:r>
              <a:rPr lang="en-US" smtClean="0"/>
              <a:t>Studio</a:t>
            </a:r>
            <a:r>
              <a:rPr lang="ru-RU" smtClean="0"/>
              <a:t>,</a:t>
            </a:r>
          </a:p>
          <a:p>
            <a:pPr>
              <a:spcBef>
                <a:spcPct val="0"/>
              </a:spcBef>
            </a:pPr>
            <a:r>
              <a:rPr lang="ru-RU" smtClean="0"/>
              <a:t>И </a:t>
            </a:r>
            <a:r>
              <a:rPr lang="en-US" smtClean="0"/>
              <a:t>Visio</a:t>
            </a:r>
            <a:r>
              <a:rPr lang="ru-RU" smtClean="0"/>
              <a:t> с </a:t>
            </a:r>
            <a:r>
              <a:rPr lang="en-US" smtClean="0"/>
              <a:t>Communicator’</a:t>
            </a:r>
            <a:r>
              <a:rPr lang="ru-RU" smtClean="0"/>
              <a:t>ом будет.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9A6A750-9CDC-4285-8A8E-0C5FC5A8B24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В подписке, к тому же, нашлось еще место</a:t>
            </a:r>
          </a:p>
          <a:p>
            <a:pPr>
              <a:spcBef>
                <a:spcPct val="0"/>
              </a:spcBef>
            </a:pPr>
            <a:r>
              <a:rPr lang="ru-RU" smtClean="0"/>
              <a:t>С продуктами для разработки и теста:</a:t>
            </a:r>
          </a:p>
          <a:p>
            <a:pPr>
              <a:spcBef>
                <a:spcPct val="0"/>
              </a:spcBef>
            </a:pPr>
            <a:r>
              <a:rPr lang="ru-RU" smtClean="0"/>
              <a:t>Создание сервисов веб-приложений –</a:t>
            </a:r>
          </a:p>
          <a:p>
            <a:pPr>
              <a:spcBef>
                <a:spcPct val="0"/>
              </a:spcBef>
            </a:pPr>
            <a:r>
              <a:rPr lang="ru-RU" smtClean="0"/>
              <a:t>Вот </a:t>
            </a:r>
            <a:r>
              <a:rPr lang="en-US" smtClean="0"/>
              <a:t>Windows Azure</a:t>
            </a:r>
            <a:r>
              <a:rPr lang="ru-RU" smtClean="0"/>
              <a:t> – лучшее из решений!</a:t>
            </a:r>
          </a:p>
          <a:p>
            <a:pPr>
              <a:spcBef>
                <a:spcPct val="0"/>
              </a:spcBef>
            </a:pPr>
            <a:r>
              <a:rPr lang="ru-RU" smtClean="0"/>
              <a:t>Но </a:t>
            </a:r>
            <a:r>
              <a:rPr lang="en-US" smtClean="0"/>
              <a:t>Windows Azure</a:t>
            </a:r>
            <a:r>
              <a:rPr lang="ru-RU" smtClean="0"/>
              <a:t> хороша прежде тем,</a:t>
            </a:r>
          </a:p>
          <a:p>
            <a:pPr>
              <a:spcBef>
                <a:spcPct val="0"/>
              </a:spcBef>
            </a:pPr>
            <a:r>
              <a:rPr lang="ru-RU" smtClean="0"/>
              <a:t>Что входит бесплатно в наш </a:t>
            </a:r>
            <a:r>
              <a:rPr lang="en-US" smtClean="0"/>
              <a:t>MSDN</a:t>
            </a:r>
            <a:r>
              <a:rPr lang="ru-RU" smtClean="0"/>
              <a:t>.</a:t>
            </a:r>
          </a:p>
          <a:p>
            <a:pPr>
              <a:spcBef>
                <a:spcPct val="0"/>
              </a:spcBef>
            </a:pPr>
            <a:r>
              <a:rPr lang="ru-RU" smtClean="0"/>
              <a:t>Товарищи, очень приятный момент,</a:t>
            </a:r>
          </a:p>
          <a:p>
            <a:pPr>
              <a:spcBef>
                <a:spcPct val="0"/>
              </a:spcBef>
            </a:pPr>
            <a:r>
              <a:rPr lang="ru-RU" smtClean="0"/>
              <a:t>Чему позавидует каждый клиент.</a:t>
            </a:r>
          </a:p>
          <a:p>
            <a:pPr>
              <a:spcBef>
                <a:spcPct val="0"/>
              </a:spcBef>
            </a:pPr>
            <a:r>
              <a:rPr lang="ru-RU" smtClean="0"/>
              <a:t>С подпиской получите Вы в тот же день</a:t>
            </a:r>
          </a:p>
          <a:p>
            <a:pPr>
              <a:spcBef>
                <a:spcPct val="0"/>
              </a:spcBef>
            </a:pPr>
            <a:r>
              <a:rPr lang="ru-RU" smtClean="0"/>
              <a:t>Новейший и сверхскоростной </a:t>
            </a:r>
            <a:r>
              <a:rPr lang="en-US" smtClean="0"/>
              <a:t>Windows</a:t>
            </a:r>
            <a:r>
              <a:rPr lang="ru-RU" smtClean="0"/>
              <a:t> 7!</a:t>
            </a:r>
          </a:p>
          <a:p>
            <a:pPr>
              <a:spcBef>
                <a:spcPct val="0"/>
              </a:spcBef>
            </a:pPr>
            <a:r>
              <a:rPr lang="ru-RU" smtClean="0"/>
              <a:t>Для всех разработчиков, правильных лиц</a:t>
            </a:r>
          </a:p>
          <a:p>
            <a:pPr>
              <a:spcBef>
                <a:spcPct val="0"/>
              </a:spcBef>
            </a:pPr>
            <a:r>
              <a:rPr lang="ru-RU" smtClean="0"/>
              <a:t>Есть </a:t>
            </a:r>
            <a:r>
              <a:rPr lang="en-US" smtClean="0"/>
              <a:t>Driver,</a:t>
            </a:r>
            <a:r>
              <a:rPr lang="ru-RU" smtClean="0"/>
              <a:t> </a:t>
            </a:r>
            <a:r>
              <a:rPr lang="en-US" smtClean="0"/>
              <a:t>Software Development Kits</a:t>
            </a:r>
            <a:r>
              <a:rPr lang="ru-RU" smtClean="0"/>
              <a:t>.</a:t>
            </a:r>
          </a:p>
          <a:p>
            <a:pPr>
              <a:spcBef>
                <a:spcPct val="0"/>
              </a:spcBef>
            </a:pPr>
            <a:r>
              <a:rPr lang="ru-RU" smtClean="0"/>
              <a:t>Для Ваших отделов должна быть среда.</a:t>
            </a:r>
          </a:p>
          <a:p>
            <a:pPr>
              <a:spcBef>
                <a:spcPct val="0"/>
              </a:spcBef>
            </a:pPr>
            <a:r>
              <a:rPr lang="ru-RU" smtClean="0"/>
              <a:t>Без серверов знаете ли, никуда.</a:t>
            </a:r>
          </a:p>
          <a:p>
            <a:pPr>
              <a:spcBef>
                <a:spcPct val="0"/>
              </a:spcBef>
            </a:pPr>
            <a:r>
              <a:rPr lang="ru-RU" smtClean="0"/>
              <a:t>С подпискою будет достигнута цель.</a:t>
            </a:r>
          </a:p>
          <a:p>
            <a:pPr>
              <a:spcBef>
                <a:spcPct val="0"/>
              </a:spcBef>
            </a:pPr>
            <a:r>
              <a:rPr lang="ru-RU" smtClean="0"/>
              <a:t>Бесплатно получите Вы </a:t>
            </a:r>
            <a:r>
              <a:rPr lang="en-US" smtClean="0"/>
              <a:t>SQL</a:t>
            </a:r>
            <a:r>
              <a:rPr lang="ru-RU" smtClean="0"/>
              <a:t>.</a:t>
            </a:r>
          </a:p>
          <a:p>
            <a:pPr>
              <a:spcBef>
                <a:spcPct val="0"/>
              </a:spcBef>
            </a:pPr>
            <a:r>
              <a:rPr lang="ru-RU" smtClean="0"/>
              <a:t>С редакцией </a:t>
            </a:r>
            <a:r>
              <a:rPr lang="en-US" smtClean="0"/>
              <a:t>Premium</a:t>
            </a:r>
            <a:r>
              <a:rPr lang="ru-RU" smtClean="0"/>
              <a:t>, </a:t>
            </a:r>
            <a:r>
              <a:rPr lang="en-US" smtClean="0"/>
              <a:t>Ultimate</a:t>
            </a:r>
            <a:r>
              <a:rPr lang="ru-RU" smtClean="0"/>
              <a:t>, люди,</a:t>
            </a:r>
          </a:p>
          <a:p>
            <a:pPr>
              <a:spcBef>
                <a:spcPct val="0"/>
              </a:spcBef>
            </a:pPr>
            <a:r>
              <a:rPr lang="ru-RU" smtClean="0"/>
              <a:t>Любой </a:t>
            </a:r>
            <a:r>
              <a:rPr lang="en-US" smtClean="0"/>
              <a:t>Windows</a:t>
            </a:r>
            <a:r>
              <a:rPr lang="ru-RU" smtClean="0"/>
              <a:t> </a:t>
            </a:r>
            <a:r>
              <a:rPr lang="en-US" smtClean="0"/>
              <a:t>Server</a:t>
            </a:r>
            <a:r>
              <a:rPr lang="ru-RU" smtClean="0"/>
              <a:t> бесплатным Вам будет.</a:t>
            </a:r>
          </a:p>
          <a:p>
            <a:pPr>
              <a:spcBef>
                <a:spcPct val="0"/>
              </a:spcBef>
            </a:pPr>
            <a:r>
              <a:rPr lang="ru-RU" smtClean="0"/>
              <a:t>И </a:t>
            </a:r>
            <a:r>
              <a:rPr lang="en-US" smtClean="0"/>
              <a:t>Microsoft Office</a:t>
            </a:r>
            <a:r>
              <a:rPr lang="ru-RU" smtClean="0"/>
              <a:t> в коммерческом плане</a:t>
            </a:r>
          </a:p>
          <a:p>
            <a:pPr>
              <a:spcBef>
                <a:spcPct val="0"/>
              </a:spcBef>
            </a:pPr>
            <a:r>
              <a:rPr lang="ru-RU" smtClean="0"/>
              <a:t>У Вас будет с этой подпиской в кармане.</a:t>
            </a:r>
          </a:p>
          <a:p>
            <a:pPr>
              <a:spcBef>
                <a:spcPct val="0"/>
              </a:spcBef>
            </a:pPr>
            <a:r>
              <a:rPr lang="en-US" smtClean="0"/>
              <a:t>Dynamics</a:t>
            </a:r>
            <a:r>
              <a:rPr lang="ru-RU" smtClean="0"/>
              <a:t>, а также другие системы</a:t>
            </a:r>
          </a:p>
          <a:p>
            <a:pPr>
              <a:spcBef>
                <a:spcPct val="0"/>
              </a:spcBef>
            </a:pPr>
            <a:r>
              <a:rPr lang="ru-RU" smtClean="0"/>
              <a:t>С подпиской получите Вы без проблемы.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8254AA1-1A2D-4797-BF5C-F9721AADCF6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Об </a:t>
            </a:r>
            <a:r>
              <a:rPr lang="en-US" smtClean="0"/>
              <a:t>MSDN’</a:t>
            </a:r>
            <a:r>
              <a:rPr lang="ru-RU" smtClean="0"/>
              <a:t>е послушайте плюсы:</a:t>
            </a:r>
          </a:p>
          <a:p>
            <a:pPr>
              <a:spcBef>
                <a:spcPct val="0"/>
              </a:spcBef>
            </a:pPr>
            <a:r>
              <a:rPr lang="ru-RU" smtClean="0"/>
              <a:t>Онлайн туда входят полезные курсы.</a:t>
            </a:r>
          </a:p>
          <a:p>
            <a:pPr>
              <a:spcBef>
                <a:spcPct val="0"/>
              </a:spcBef>
            </a:pPr>
            <a:r>
              <a:rPr lang="ru-RU" smtClean="0"/>
              <a:t>А если возникнет проблема у Вас,</a:t>
            </a:r>
          </a:p>
          <a:p>
            <a:pPr>
              <a:spcBef>
                <a:spcPct val="0"/>
              </a:spcBef>
            </a:pPr>
            <a:r>
              <a:rPr lang="ru-RU" smtClean="0"/>
              <a:t>Помогут решить Вам ее пару раз.</a:t>
            </a:r>
          </a:p>
          <a:p>
            <a:pPr>
              <a:spcBef>
                <a:spcPct val="0"/>
              </a:spcBef>
            </a:pPr>
            <a:r>
              <a:rPr lang="ru-RU" smtClean="0"/>
              <a:t>А если редакция Ваша пошире,</a:t>
            </a:r>
          </a:p>
          <a:p>
            <a:pPr>
              <a:spcBef>
                <a:spcPct val="0"/>
              </a:spcBef>
            </a:pPr>
            <a:r>
              <a:rPr lang="ru-RU" smtClean="0"/>
              <a:t>Помогут бесплатно Вам раза четыре.</a:t>
            </a:r>
          </a:p>
          <a:p>
            <a:pPr>
              <a:spcBef>
                <a:spcPct val="0"/>
              </a:spcBef>
            </a:pPr>
            <a:r>
              <a:rPr lang="ru-RU" smtClean="0"/>
              <a:t>Поддержка на форумах будет всегда,</a:t>
            </a:r>
          </a:p>
          <a:p>
            <a:pPr>
              <a:spcBef>
                <a:spcPct val="0"/>
              </a:spcBef>
            </a:pPr>
            <a:r>
              <a:rPr lang="ru-RU" smtClean="0"/>
              <a:t>А новости для разработчиков – да!</a:t>
            </a:r>
          </a:p>
          <a:p>
            <a:pPr>
              <a:spcBef>
                <a:spcPct val="0"/>
              </a:spcBef>
            </a:pPr>
            <a:r>
              <a:rPr lang="ru-RU" smtClean="0"/>
              <a:t>Хотите, чтоб знаний багаж процветал,</a:t>
            </a:r>
          </a:p>
          <a:p>
            <a:pPr>
              <a:spcBef>
                <a:spcPct val="0"/>
              </a:spcBef>
            </a:pPr>
            <a:r>
              <a:rPr lang="ru-RU" smtClean="0"/>
              <a:t>Подпишут бесплатно на свежий журнал.</a:t>
            </a:r>
          </a:p>
          <a:p>
            <a:pPr>
              <a:spcBef>
                <a:spcPct val="0"/>
              </a:spcBef>
            </a:pPr>
            <a:r>
              <a:rPr lang="ru-RU" smtClean="0"/>
              <a:t>А если возникнут вопросы у Вас,</a:t>
            </a:r>
          </a:p>
          <a:p>
            <a:pPr>
              <a:spcBef>
                <a:spcPct val="0"/>
              </a:spcBef>
            </a:pPr>
            <a:r>
              <a:rPr lang="ru-RU" smtClean="0"/>
              <a:t>В </a:t>
            </a:r>
            <a:r>
              <a:rPr lang="en-US" smtClean="0"/>
              <a:t>Online Concierge </a:t>
            </a:r>
            <a:r>
              <a:rPr lang="ru-RU" smtClean="0"/>
              <a:t>чате ответят тотчас.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A426243-2A48-45AD-9B9A-D0545B4795E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Еще преимущество данной подписки:</a:t>
            </a:r>
          </a:p>
          <a:p>
            <a:pPr>
              <a:spcBef>
                <a:spcPct val="0"/>
              </a:spcBef>
            </a:pPr>
            <a:r>
              <a:rPr lang="ru-RU" smtClean="0"/>
              <a:t>Дает </a:t>
            </a:r>
            <a:r>
              <a:rPr lang="en-US" smtClean="0"/>
              <a:t>Microsoft</a:t>
            </a:r>
            <a:r>
              <a:rPr lang="ru-RU" smtClean="0"/>
              <a:t> Вам бесплатные диски,</a:t>
            </a:r>
          </a:p>
          <a:p>
            <a:pPr>
              <a:spcBef>
                <a:spcPct val="0"/>
              </a:spcBef>
            </a:pPr>
            <a:r>
              <a:rPr lang="ru-RU" smtClean="0"/>
              <a:t>Со всеми новинками, свежим софтом,</a:t>
            </a:r>
          </a:p>
          <a:p>
            <a:pPr>
              <a:spcBef>
                <a:spcPct val="0"/>
              </a:spcBef>
            </a:pPr>
            <a:r>
              <a:rPr lang="ru-RU" smtClean="0"/>
              <a:t>И будут идти каждый месяц притом.</a:t>
            </a:r>
          </a:p>
          <a:p>
            <a:pPr>
              <a:spcBef>
                <a:spcPct val="0"/>
              </a:spcBef>
            </a:pPr>
            <a:r>
              <a:rPr lang="ru-RU" smtClean="0"/>
              <a:t>Ключи к демонстрации, тесту программ.</a:t>
            </a:r>
          </a:p>
          <a:p>
            <a:pPr>
              <a:spcBef>
                <a:spcPct val="0"/>
              </a:spcBef>
            </a:pPr>
            <a:r>
              <a:rPr lang="ru-RU" smtClean="0"/>
              <a:t>Доступно все будет с подпискою Вам.</a:t>
            </a:r>
          </a:p>
          <a:p>
            <a:pPr>
              <a:spcBef>
                <a:spcPct val="0"/>
              </a:spcBef>
            </a:pPr>
            <a:r>
              <a:rPr lang="ru-RU" smtClean="0"/>
              <a:t>И самое главное нужно сказать.</a:t>
            </a:r>
          </a:p>
          <a:p>
            <a:pPr>
              <a:spcBef>
                <a:spcPct val="0"/>
              </a:spcBef>
            </a:pPr>
            <a:r>
              <a:rPr lang="ru-RU" smtClean="0"/>
              <a:t>Зачем же подписку вообще покупать?</a:t>
            </a:r>
          </a:p>
          <a:p>
            <a:pPr>
              <a:spcBef>
                <a:spcPct val="0"/>
              </a:spcBef>
            </a:pPr>
            <a:r>
              <a:rPr lang="ru-RU" smtClean="0"/>
              <a:t>Она дает право без лишних сомнений</a:t>
            </a:r>
          </a:p>
          <a:p>
            <a:pPr>
              <a:spcBef>
                <a:spcPct val="0"/>
              </a:spcBef>
            </a:pPr>
            <a:r>
              <a:rPr lang="ru-RU" smtClean="0"/>
              <a:t>Загрузку бесплатную всех обновлений.</a:t>
            </a:r>
          </a:p>
          <a:p>
            <a:pPr>
              <a:spcBef>
                <a:spcPct val="0"/>
              </a:spcBef>
            </a:pPr>
            <a:r>
              <a:rPr lang="ru-RU" smtClean="0"/>
              <a:t>И будет у Вас на компьютерах, люди</a:t>
            </a:r>
          </a:p>
          <a:p>
            <a:pPr>
              <a:spcBef>
                <a:spcPct val="0"/>
              </a:spcBef>
            </a:pPr>
            <a:r>
              <a:rPr lang="ru-RU" smtClean="0"/>
              <a:t>Всегда очень свежая </a:t>
            </a:r>
            <a:r>
              <a:rPr lang="en-US" smtClean="0"/>
              <a:t>Visual Studio</a:t>
            </a:r>
            <a:r>
              <a:rPr lang="ru-RU" smtClean="0"/>
              <a:t>.</a:t>
            </a:r>
          </a:p>
          <a:p>
            <a:pPr>
              <a:spcBef>
                <a:spcPct val="0"/>
              </a:spcBef>
            </a:pPr>
            <a:r>
              <a:rPr lang="ru-RU" smtClean="0"/>
              <a:t>Товарищи, думайте, выгодно это!</a:t>
            </a:r>
          </a:p>
          <a:p>
            <a:pPr>
              <a:spcBef>
                <a:spcPct val="0"/>
              </a:spcBef>
            </a:pPr>
            <a:r>
              <a:rPr lang="ru-RU" smtClean="0"/>
              <a:t>Процентов 60 экономия где-то,</a:t>
            </a:r>
          </a:p>
          <a:p>
            <a:pPr>
              <a:spcBef>
                <a:spcPct val="0"/>
              </a:spcBef>
            </a:pPr>
            <a:r>
              <a:rPr lang="ru-RU" smtClean="0"/>
              <a:t>Ведь в </a:t>
            </a:r>
            <a:r>
              <a:rPr lang="en-US" smtClean="0"/>
              <a:t>MSDN</a:t>
            </a:r>
            <a:r>
              <a:rPr lang="ru-RU" smtClean="0"/>
              <a:t> входит столько всего,</a:t>
            </a:r>
          </a:p>
          <a:p>
            <a:pPr>
              <a:spcBef>
                <a:spcPct val="0"/>
              </a:spcBef>
            </a:pPr>
            <a:r>
              <a:rPr lang="ru-RU" smtClean="0"/>
              <a:t>А стоит она то, всего-ничего.</a:t>
            </a:r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BDE2D9A-9C61-476E-812C-FF7CEA5693C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К концу подошло мое повествованье.</a:t>
            </a:r>
          </a:p>
          <a:p>
            <a:pPr>
              <a:spcBef>
                <a:spcPct val="0"/>
              </a:spcBef>
            </a:pPr>
            <a:r>
              <a:rPr lang="ru-RU" smtClean="0"/>
              <a:t>Спасибо, товарищи, Вам за вниманье…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68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9BDF362-D618-4842-ABC5-E2571988168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Walkin 1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VS Photo.png"/>
          <p:cNvPicPr>
            <a:picLocks noChangeAspect="1"/>
          </p:cNvPicPr>
          <p:nvPr/>
        </p:nvPicPr>
        <p:blipFill>
          <a:blip r:embed="rId3"/>
          <a:srcRect t="1813" b="1775"/>
          <a:stretch>
            <a:fillRect/>
          </a:stretch>
        </p:blipFill>
        <p:spPr bwMode="auto">
          <a:xfrm>
            <a:off x="388938" y="1389063"/>
            <a:ext cx="2224087" cy="158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VS_h_rgb_r_2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280275" y="344488"/>
            <a:ext cx="1473200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389437" y="825213"/>
            <a:ext cx="7681913" cy="444500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100">
                <a:gradFill>
                  <a:gsLst>
                    <a:gs pos="0">
                      <a:schemeClr val="accent2"/>
                    </a:gs>
                    <a:gs pos="86000">
                      <a:schemeClr val="accent2"/>
                    </a:gs>
                  </a:gsLst>
                  <a:lin ang="5400000" scaled="0"/>
                </a:gra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89436" y="3119519"/>
            <a:ext cx="7681913" cy="38472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600">
                <a:gradFill>
                  <a:gsLst>
                    <a:gs pos="0">
                      <a:schemeClr val="accent2"/>
                    </a:gs>
                    <a:gs pos="86000">
                      <a:schemeClr val="accent2"/>
                    </a:gs>
                  </a:gsLst>
                  <a:lin ang="5400000" scaled="0"/>
                </a:gradFill>
              </a:defRPr>
            </a:lvl1pPr>
            <a:lvl2pPr marL="356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3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89437" y="610987"/>
            <a:ext cx="2241550" cy="152349"/>
          </a:xfrm>
        </p:spPr>
        <p:txBody>
          <a:bodyPr/>
          <a:lstStyle>
            <a:lvl1pPr marL="0" indent="0" algn="l" defTabSz="713295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  <a:defRPr lang="en-US" sz="1100" kern="1200" dirty="0" smtClean="0">
                <a:solidFill>
                  <a:schemeClr val="accent2"/>
                </a:solidFill>
                <a:latin typeface="Segoe U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VS_h_rgb_r_2.png"/>
          <p:cNvPicPr>
            <a:picLocks noChangeAspect="1"/>
          </p:cNvPicPr>
          <p:nvPr userDrawn="1"/>
        </p:nvPicPr>
        <p:blipFill>
          <a:blip r:embed="rId2"/>
          <a:srcRect t="-6779"/>
          <a:stretch>
            <a:fillRect/>
          </a:stretch>
        </p:blipFill>
        <p:spPr bwMode="black">
          <a:xfrm>
            <a:off x="7694613" y="5262563"/>
            <a:ext cx="1058862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30250" y="5243513"/>
            <a:ext cx="2171700" cy="30321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88938" y="5243513"/>
            <a:ext cx="261937" cy="30321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E815F522-DAF5-4FC7-9795-F6C6A2FE9C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ck Layout - 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9436" y="1206500"/>
            <a:ext cx="8382000" cy="158197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9436" y="1206500"/>
            <a:ext cx="8382000" cy="158197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" y="5199064"/>
            <a:ext cx="9144001" cy="515938"/>
          </a:xfrm>
          <a:solidFill>
            <a:srgbClr val="FFFF99"/>
          </a:solidFill>
        </p:spPr>
        <p:txBody>
          <a:bodyPr wrap="square" lIns="118883" tIns="59441" rIns="118883" bIns="59441" anchor="b" anchorCtr="0">
            <a:noAutofit/>
          </a:bodyPr>
          <a:lstStyle>
            <a:lvl1pPr algn="r">
              <a:buFont typeface="Arial" pitchFamily="34" charset="0"/>
              <a:buNone/>
              <a:defRPr spc="-39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6"/>
            <a:ext cx="7772400" cy="1225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B53ED6A-7968-485E-97A5-5F6CAE3BE734}" type="datetimeFigureOut">
              <a:rPr lang="en-US"/>
              <a:pPr>
                <a:defRPr/>
              </a:pPr>
              <a:t>4/9/2010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0381EBF-7B9E-4945-8CE4-5081902012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9436" y="1206500"/>
            <a:ext cx="8382000" cy="15819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7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Microsoft Confidential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7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D0CE19F-7DE0-496B-9DE7-2A6FD61B309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36" y="1206500"/>
            <a:ext cx="8382000" cy="158197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l">
              <a:defRPr sz="7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Microsoft Confidential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7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03C2478-2334-4926-BF69-D79ABC37A0D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9436" y="1206503"/>
            <a:ext cx="4114800" cy="1371145"/>
          </a:xfrm>
        </p:spPr>
        <p:txBody>
          <a:bodyPr/>
          <a:lstStyle>
            <a:lvl1pPr marL="265179" indent="-265179">
              <a:lnSpc>
                <a:spcPct val="90000"/>
              </a:lnSpc>
              <a:defRPr sz="2200"/>
            </a:lvl1pPr>
            <a:lvl2pPr marL="525199" indent="-253829">
              <a:lnSpc>
                <a:spcPct val="90000"/>
              </a:lnSpc>
              <a:defRPr sz="1900"/>
            </a:lvl2pPr>
            <a:lvl3pPr marL="743948" indent="-224938">
              <a:lnSpc>
                <a:spcPct val="90000"/>
              </a:lnSpc>
              <a:defRPr sz="1600"/>
            </a:lvl3pPr>
            <a:lvl4pPr marL="957535" indent="-213587">
              <a:lnSpc>
                <a:spcPct val="90000"/>
              </a:lnSpc>
              <a:defRPr sz="1400"/>
            </a:lvl4pPr>
            <a:lvl5pPr marL="1182472" indent="-218747">
              <a:lnSpc>
                <a:spcPct val="90000"/>
              </a:lnSpc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8574" y="1206503"/>
            <a:ext cx="4114800" cy="1371145"/>
          </a:xfrm>
        </p:spPr>
        <p:txBody>
          <a:bodyPr/>
          <a:lstStyle>
            <a:lvl1pPr marL="271372" indent="-271372">
              <a:lnSpc>
                <a:spcPct val="90000"/>
              </a:lnSpc>
              <a:defRPr sz="2200"/>
            </a:lvl1pPr>
            <a:lvl2pPr marL="525199" indent="-265179">
              <a:lnSpc>
                <a:spcPct val="90000"/>
              </a:lnSpc>
              <a:defRPr sz="1900"/>
            </a:lvl2pPr>
            <a:lvl3pPr marL="750137" indent="-236288">
              <a:lnSpc>
                <a:spcPct val="90000"/>
              </a:lnSpc>
              <a:defRPr sz="1600"/>
            </a:lvl3pPr>
            <a:lvl4pPr marL="957535" indent="-207397">
              <a:lnSpc>
                <a:spcPct val="90000"/>
              </a:lnSpc>
              <a:defRPr sz="1400"/>
            </a:lvl4pPr>
            <a:lvl5pPr marL="1182472" indent="-213587">
              <a:lnSpc>
                <a:spcPct val="90000"/>
              </a:lnSpc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l">
              <a:defRPr sz="7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Microsoft Confidential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7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4324714-A434-460B-9DEB-1FD7EB228C1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437" y="1218044"/>
            <a:ext cx="4114800" cy="27699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356599" indent="0">
              <a:buNone/>
              <a:defRPr sz="1600" b="1"/>
            </a:lvl2pPr>
            <a:lvl3pPr marL="713199" indent="0">
              <a:buNone/>
              <a:defRPr sz="1400" b="1"/>
            </a:lvl3pPr>
            <a:lvl4pPr marL="1069797" indent="0">
              <a:buNone/>
              <a:defRPr sz="1200" b="1"/>
            </a:lvl4pPr>
            <a:lvl5pPr marL="1426396" indent="0">
              <a:buNone/>
              <a:defRPr sz="1200" b="1"/>
            </a:lvl5pPr>
            <a:lvl6pPr marL="1782996" indent="0">
              <a:buNone/>
              <a:defRPr sz="1200" b="1"/>
            </a:lvl6pPr>
            <a:lvl7pPr marL="2139595" indent="0">
              <a:buNone/>
              <a:defRPr sz="1200" b="1"/>
            </a:lvl7pPr>
            <a:lvl8pPr marL="2496194" indent="0">
              <a:buNone/>
              <a:defRPr sz="1200" b="1"/>
            </a:lvl8pPr>
            <a:lvl9pPr marL="285279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9436" y="1842602"/>
            <a:ext cx="4114800" cy="1197251"/>
          </a:xfrm>
        </p:spPr>
        <p:txBody>
          <a:bodyPr/>
          <a:lstStyle>
            <a:lvl1pPr marL="219779" indent="-219779">
              <a:defRPr sz="1800"/>
            </a:lvl1pPr>
            <a:lvl2pPr marL="438527" indent="-207397">
              <a:defRPr sz="1600"/>
            </a:lvl2pPr>
            <a:lvl3pPr marL="634574" indent="-189856">
              <a:defRPr sz="1400"/>
            </a:lvl3pPr>
            <a:lvl4pPr marL="819270" indent="-178507">
              <a:defRPr sz="1300"/>
            </a:lvl4pPr>
            <a:lvl5pPr marL="997778" indent="-160965">
              <a:defRPr sz="13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357" y="1218044"/>
            <a:ext cx="4117019" cy="27699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356599" indent="0">
              <a:buNone/>
              <a:defRPr sz="1600" b="1"/>
            </a:lvl2pPr>
            <a:lvl3pPr marL="713199" indent="0">
              <a:buNone/>
              <a:defRPr sz="1400" b="1"/>
            </a:lvl3pPr>
            <a:lvl4pPr marL="1069797" indent="0">
              <a:buNone/>
              <a:defRPr sz="1200" b="1"/>
            </a:lvl4pPr>
            <a:lvl5pPr marL="1426396" indent="0">
              <a:buNone/>
              <a:defRPr sz="1200" b="1"/>
            </a:lvl5pPr>
            <a:lvl6pPr marL="1782996" indent="0">
              <a:buNone/>
              <a:defRPr sz="1200" b="1"/>
            </a:lvl6pPr>
            <a:lvl7pPr marL="2139595" indent="0">
              <a:buNone/>
              <a:defRPr sz="1200" b="1"/>
            </a:lvl7pPr>
            <a:lvl8pPr marL="2496194" indent="0">
              <a:buNone/>
              <a:defRPr sz="1200" b="1"/>
            </a:lvl8pPr>
            <a:lvl9pPr marL="285279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5399" y="1842602"/>
            <a:ext cx="4117974" cy="1197251"/>
          </a:xfrm>
        </p:spPr>
        <p:txBody>
          <a:bodyPr/>
          <a:lstStyle>
            <a:lvl1pPr marL="231128" indent="-231128">
              <a:defRPr sz="1800"/>
            </a:lvl1pPr>
            <a:lvl2pPr marL="444717" indent="-213587">
              <a:defRPr sz="1600"/>
            </a:lvl2pPr>
            <a:lvl3pPr marL="640765" indent="-190888">
              <a:defRPr sz="1400"/>
            </a:lvl3pPr>
            <a:lvl4pPr marL="819270" indent="-184697">
              <a:defRPr sz="1300"/>
            </a:lvl4pPr>
            <a:lvl5pPr marL="997778" indent="-172316">
              <a:defRPr sz="13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l">
              <a:defRPr sz="7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Microsoft Confidential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7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5572B69-2CFA-4459-BB8D-FC2245EC63A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l">
              <a:defRPr sz="7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Microsoft Confidential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7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03BEA47-1C98-4582-ACF9-E21BD95CD2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l">
              <a:defRPr sz="7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Microsoft Confidential</a:t>
            </a:r>
            <a:endParaRPr lang="en-US" dirty="0"/>
          </a:p>
        </p:txBody>
      </p:sp>
      <p:sp>
        <p:nvSpPr>
          <p:cNvPr id="3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l">
              <a:defRPr sz="7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2531FD9-949F-4705-B3CF-A60FD5DC8F4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Walkin 2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VS_h_rgb_r_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72338" y="344488"/>
            <a:ext cx="1481137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389437" y="1801726"/>
            <a:ext cx="7681913" cy="444500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100">
                <a:gradFill>
                  <a:gsLst>
                    <a:gs pos="0">
                      <a:schemeClr val="accent2"/>
                    </a:gs>
                    <a:gs pos="86000">
                      <a:schemeClr val="accent2"/>
                    </a:gs>
                  </a:gsLst>
                  <a:lin ang="5400000" scaled="0"/>
                </a:gra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89436" y="2261469"/>
            <a:ext cx="7681913" cy="38472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600">
                <a:gradFill>
                  <a:gsLst>
                    <a:gs pos="0">
                      <a:schemeClr val="accent2"/>
                    </a:gs>
                    <a:gs pos="86000">
                      <a:schemeClr val="accent2"/>
                    </a:gs>
                  </a:gsLst>
                  <a:lin ang="5400000" scaled="0"/>
                </a:gradFill>
              </a:defRPr>
            </a:lvl1pPr>
            <a:lvl2pPr marL="356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3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89437" y="1587500"/>
            <a:ext cx="2241550" cy="152349"/>
          </a:xfrm>
        </p:spPr>
        <p:txBody>
          <a:bodyPr/>
          <a:lstStyle>
            <a:lvl1pPr marL="0" indent="0" algn="l" defTabSz="713295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  <a:defRPr lang="en-US" sz="1100" kern="1200" dirty="0" smtClean="0">
                <a:solidFill>
                  <a:schemeClr val="accent2"/>
                </a:solidFill>
                <a:latin typeface="Segoe U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30045" y="1587500"/>
            <a:ext cx="8040688" cy="1655838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700" dirty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/>
              <a:t>Microsoft Confidential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7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8A9FF1D-99AA-4B48-9202-83DAA9DCA3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VS_h_rgb_r_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0275" y="344488"/>
            <a:ext cx="1473200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389437" y="1801726"/>
            <a:ext cx="7681913" cy="444500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100">
                <a:gradFill>
                  <a:gsLst>
                    <a:gs pos="0">
                      <a:schemeClr val="accent2"/>
                    </a:gs>
                    <a:gs pos="86000">
                      <a:schemeClr val="accent2"/>
                    </a:gs>
                  </a:gsLst>
                  <a:lin ang="5400000" scaled="0"/>
                </a:gra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389436" y="2261469"/>
            <a:ext cx="7681913" cy="38472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600">
                <a:gradFill>
                  <a:gsLst>
                    <a:gs pos="0">
                      <a:schemeClr val="accent2"/>
                    </a:gs>
                    <a:gs pos="86000">
                      <a:schemeClr val="accent2"/>
                    </a:gs>
                  </a:gsLst>
                  <a:lin ang="5400000" scaled="0"/>
                </a:gradFill>
              </a:defRPr>
            </a:lvl1pPr>
            <a:lvl2pPr marL="356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3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89437" y="1587500"/>
            <a:ext cx="2241550" cy="152349"/>
          </a:xfrm>
        </p:spPr>
        <p:txBody>
          <a:bodyPr/>
          <a:lstStyle>
            <a:lvl1pPr marL="0" indent="0" algn="l" defTabSz="713295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  <a:defRPr lang="en-US" sz="1100" kern="1200" dirty="0" smtClean="0">
                <a:solidFill>
                  <a:schemeClr val="accent2"/>
                </a:solidFill>
                <a:latin typeface="Segoe U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Demo, Video etc. &quot;special&quot; slides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VS_h_rgb_r_2.png"/>
          <p:cNvPicPr>
            <a:picLocks noChangeAspect="1"/>
          </p:cNvPicPr>
          <p:nvPr/>
        </p:nvPicPr>
        <p:blipFill>
          <a:blip r:embed="rId3"/>
          <a:srcRect t="-6779"/>
          <a:stretch>
            <a:fillRect/>
          </a:stretch>
        </p:blipFill>
        <p:spPr bwMode="black">
          <a:xfrm>
            <a:off x="7694613" y="5262563"/>
            <a:ext cx="1058862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1071197" y="1587500"/>
            <a:ext cx="7682177" cy="1269578"/>
          </a:xfrm>
        </p:spPr>
        <p:txBody>
          <a:bodyPr anchor="ctr" anchorCtr="0">
            <a:noAutofit/>
          </a:bodyPr>
          <a:lstStyle>
            <a:lvl1pPr algn="r">
              <a:lnSpc>
                <a:spcPct val="90000"/>
              </a:lnSpc>
              <a:defRPr sz="31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30250" y="5243513"/>
            <a:ext cx="2171700" cy="30321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 dirty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88938" y="5243513"/>
            <a:ext cx="261937" cy="30321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F457A911-F832-4618-9F57-6AA977BCD1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VS_h_rgb_r_2.png"/>
          <p:cNvPicPr>
            <a:picLocks noChangeAspect="1"/>
          </p:cNvPicPr>
          <p:nvPr userDrawn="1"/>
        </p:nvPicPr>
        <p:blipFill>
          <a:blip r:embed="rId2"/>
          <a:srcRect t="-6779"/>
          <a:stretch>
            <a:fillRect/>
          </a:stretch>
        </p:blipFill>
        <p:spPr bwMode="black">
          <a:xfrm>
            <a:off x="7694613" y="5262563"/>
            <a:ext cx="1058862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9436" y="1206500"/>
            <a:ext cx="8382000" cy="15819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30250" y="5243513"/>
            <a:ext cx="2171700" cy="30321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 dirty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88938" y="5243513"/>
            <a:ext cx="261937" cy="30321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175CE1C2-A9C5-4460-B66F-065ACEE10A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VS_h_rgb_r_2.png"/>
          <p:cNvPicPr>
            <a:picLocks noChangeAspect="1"/>
          </p:cNvPicPr>
          <p:nvPr userDrawn="1"/>
        </p:nvPicPr>
        <p:blipFill>
          <a:blip r:embed="rId2"/>
          <a:srcRect t="-6779"/>
          <a:stretch>
            <a:fillRect/>
          </a:stretch>
        </p:blipFill>
        <p:spPr bwMode="black">
          <a:xfrm>
            <a:off x="7694613" y="5262563"/>
            <a:ext cx="1058862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36" y="1206500"/>
            <a:ext cx="8382000" cy="158197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30250" y="5243513"/>
            <a:ext cx="2171700" cy="30321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88938" y="5243513"/>
            <a:ext cx="261937" cy="30321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66C721A7-DE1E-4763-B71E-31AF09D326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VS_h_rgb_r_2.png"/>
          <p:cNvPicPr>
            <a:picLocks noChangeAspect="1"/>
          </p:cNvPicPr>
          <p:nvPr userDrawn="1"/>
        </p:nvPicPr>
        <p:blipFill>
          <a:blip r:embed="rId2"/>
          <a:srcRect t="-6779"/>
          <a:stretch>
            <a:fillRect/>
          </a:stretch>
        </p:blipFill>
        <p:spPr bwMode="black">
          <a:xfrm>
            <a:off x="7694613" y="5262563"/>
            <a:ext cx="1058862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9436" y="1206501"/>
            <a:ext cx="4114800" cy="1371145"/>
          </a:xfrm>
        </p:spPr>
        <p:txBody>
          <a:bodyPr/>
          <a:lstStyle>
            <a:lvl1pPr marL="265215" indent="-265215">
              <a:lnSpc>
                <a:spcPct val="90000"/>
              </a:lnSpc>
              <a:defRPr sz="2200"/>
            </a:lvl1pPr>
            <a:lvl2pPr marL="525271" indent="-253863">
              <a:lnSpc>
                <a:spcPct val="90000"/>
              </a:lnSpc>
              <a:defRPr sz="1900"/>
            </a:lvl2pPr>
            <a:lvl3pPr marL="744048" indent="-224968">
              <a:lnSpc>
                <a:spcPct val="90000"/>
              </a:lnSpc>
              <a:defRPr sz="1600"/>
            </a:lvl3pPr>
            <a:lvl4pPr marL="957665" indent="-213617">
              <a:lnSpc>
                <a:spcPct val="90000"/>
              </a:lnSpc>
              <a:defRPr sz="1400"/>
            </a:lvl4pPr>
            <a:lvl5pPr marL="1182633" indent="-218777">
              <a:lnSpc>
                <a:spcPct val="90000"/>
              </a:lnSpc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8574" y="1206501"/>
            <a:ext cx="4114800" cy="1371145"/>
          </a:xfrm>
        </p:spPr>
        <p:txBody>
          <a:bodyPr/>
          <a:lstStyle>
            <a:lvl1pPr marL="271408" indent="-271408">
              <a:lnSpc>
                <a:spcPct val="90000"/>
              </a:lnSpc>
              <a:defRPr sz="2200"/>
            </a:lvl1pPr>
            <a:lvl2pPr marL="525271" indent="-265215">
              <a:lnSpc>
                <a:spcPct val="90000"/>
              </a:lnSpc>
              <a:defRPr sz="1900"/>
            </a:lvl2pPr>
            <a:lvl3pPr marL="750239" indent="-236320">
              <a:lnSpc>
                <a:spcPct val="90000"/>
              </a:lnSpc>
              <a:defRPr sz="1600"/>
            </a:lvl3pPr>
            <a:lvl4pPr marL="957665" indent="-207425">
              <a:lnSpc>
                <a:spcPct val="90000"/>
              </a:lnSpc>
              <a:defRPr sz="1400"/>
            </a:lvl4pPr>
            <a:lvl5pPr marL="1182633" indent="-213617">
              <a:lnSpc>
                <a:spcPct val="90000"/>
              </a:lnSpc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30250" y="5243513"/>
            <a:ext cx="2171700" cy="30321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88938" y="5243513"/>
            <a:ext cx="261937" cy="30321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B173504B-D927-44A8-8E2A-8CE422DCC8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VS_h_rgb_r_2.png"/>
          <p:cNvPicPr>
            <a:picLocks noChangeAspect="1"/>
          </p:cNvPicPr>
          <p:nvPr userDrawn="1"/>
        </p:nvPicPr>
        <p:blipFill>
          <a:blip r:embed="rId2"/>
          <a:srcRect t="-6779"/>
          <a:stretch>
            <a:fillRect/>
          </a:stretch>
        </p:blipFill>
        <p:spPr bwMode="black">
          <a:xfrm>
            <a:off x="7694613" y="5262563"/>
            <a:ext cx="1058862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437" y="1218042"/>
            <a:ext cx="4114800" cy="27699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356648" indent="0">
              <a:buNone/>
              <a:defRPr sz="1600" b="1"/>
            </a:lvl2pPr>
            <a:lvl3pPr marL="713295" indent="0">
              <a:buNone/>
              <a:defRPr sz="1400" b="1"/>
            </a:lvl3pPr>
            <a:lvl4pPr marL="1069942" indent="0">
              <a:buNone/>
              <a:defRPr sz="1200" b="1"/>
            </a:lvl4pPr>
            <a:lvl5pPr marL="1426590" indent="0">
              <a:buNone/>
              <a:defRPr sz="1200" b="1"/>
            </a:lvl5pPr>
            <a:lvl6pPr marL="1783238" indent="0">
              <a:buNone/>
              <a:defRPr sz="1200" b="1"/>
            </a:lvl6pPr>
            <a:lvl7pPr marL="2139885" indent="0">
              <a:buNone/>
              <a:defRPr sz="1200" b="1"/>
            </a:lvl7pPr>
            <a:lvl8pPr marL="2496532" indent="0">
              <a:buNone/>
              <a:defRPr sz="1200" b="1"/>
            </a:lvl8pPr>
            <a:lvl9pPr marL="285318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9436" y="1842602"/>
            <a:ext cx="4114800" cy="1197251"/>
          </a:xfrm>
        </p:spPr>
        <p:txBody>
          <a:bodyPr/>
          <a:lstStyle>
            <a:lvl1pPr marL="219809" indent="-219809">
              <a:defRPr sz="1800"/>
            </a:lvl1pPr>
            <a:lvl2pPr marL="438586" indent="-207425">
              <a:defRPr sz="1600"/>
            </a:lvl2pPr>
            <a:lvl3pPr marL="634660" indent="-189882">
              <a:defRPr sz="1400"/>
            </a:lvl3pPr>
            <a:lvl4pPr marL="819381" indent="-178531">
              <a:defRPr sz="1300"/>
            </a:lvl4pPr>
            <a:lvl5pPr marL="997912" indent="-160987">
              <a:defRPr sz="13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355" y="1218042"/>
            <a:ext cx="4117019" cy="27699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356648" indent="0">
              <a:buNone/>
              <a:defRPr sz="1600" b="1"/>
            </a:lvl2pPr>
            <a:lvl3pPr marL="713295" indent="0">
              <a:buNone/>
              <a:defRPr sz="1400" b="1"/>
            </a:lvl3pPr>
            <a:lvl4pPr marL="1069942" indent="0">
              <a:buNone/>
              <a:defRPr sz="1200" b="1"/>
            </a:lvl4pPr>
            <a:lvl5pPr marL="1426590" indent="0">
              <a:buNone/>
              <a:defRPr sz="1200" b="1"/>
            </a:lvl5pPr>
            <a:lvl6pPr marL="1783238" indent="0">
              <a:buNone/>
              <a:defRPr sz="1200" b="1"/>
            </a:lvl6pPr>
            <a:lvl7pPr marL="2139885" indent="0">
              <a:buNone/>
              <a:defRPr sz="1200" b="1"/>
            </a:lvl7pPr>
            <a:lvl8pPr marL="2496532" indent="0">
              <a:buNone/>
              <a:defRPr sz="1200" b="1"/>
            </a:lvl8pPr>
            <a:lvl9pPr marL="285318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5399" y="1842602"/>
            <a:ext cx="4117974" cy="1197251"/>
          </a:xfrm>
        </p:spPr>
        <p:txBody>
          <a:bodyPr/>
          <a:lstStyle>
            <a:lvl1pPr marL="231160" indent="-231160">
              <a:defRPr sz="1800"/>
            </a:lvl1pPr>
            <a:lvl2pPr marL="444778" indent="-213617">
              <a:defRPr sz="1600"/>
            </a:lvl2pPr>
            <a:lvl3pPr marL="640851" indent="-190914">
              <a:defRPr sz="1400"/>
            </a:lvl3pPr>
            <a:lvl4pPr marL="819381" indent="-184722">
              <a:defRPr sz="1300"/>
            </a:lvl4pPr>
            <a:lvl5pPr marL="997912" indent="-172339">
              <a:defRPr sz="13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30250" y="5243513"/>
            <a:ext cx="2171700" cy="30321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88938" y="5243513"/>
            <a:ext cx="261937" cy="30321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DFE264BD-E6C8-4DDA-8077-A2A234A782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VS_h_rgb_r_2.png"/>
          <p:cNvPicPr>
            <a:picLocks noChangeAspect="1"/>
          </p:cNvPicPr>
          <p:nvPr userDrawn="1"/>
        </p:nvPicPr>
        <p:blipFill>
          <a:blip r:embed="rId2"/>
          <a:srcRect t="-6779"/>
          <a:stretch>
            <a:fillRect/>
          </a:stretch>
        </p:blipFill>
        <p:spPr bwMode="black">
          <a:xfrm>
            <a:off x="7694613" y="5262563"/>
            <a:ext cx="1058862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30250" y="5243513"/>
            <a:ext cx="2171700" cy="30321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88938" y="5243513"/>
            <a:ext cx="261937" cy="30321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5123902C-CC82-4AC8-A244-65BDD1CB1A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1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938" y="190500"/>
            <a:ext cx="8382000" cy="51276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938" y="1206500"/>
            <a:ext cx="8382000" cy="15827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 rot="19778862">
            <a:off x="1581150" y="1892300"/>
            <a:ext cx="5864225" cy="18161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CONFIDENTIAL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UNTIL 19-Oct, 2009</a:t>
            </a:r>
            <a:endParaRPr lang="en-US" sz="4000" b="1" dirty="0">
              <a:solidFill>
                <a:schemeClr val="bg1">
                  <a:lumMod val="95000"/>
                </a:schemeClr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</p:sldLayoutIdLst>
  <p:transition>
    <p:fade/>
  </p:transition>
  <p:txStyles>
    <p:titleStyle>
      <a:lvl1pPr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lang="en-US" sz="3700" kern="1200" spc="-117" dirty="0">
          <a:ln w="3175">
            <a:noFill/>
          </a:ln>
          <a:gradFill flip="none" rotWithShape="1">
            <a:gsLst>
              <a:gs pos="0">
                <a:schemeClr val="accent2"/>
              </a:gs>
              <a:gs pos="86000">
                <a:schemeClr val="accent2"/>
              </a:gs>
            </a:gsLst>
            <a:lin ang="5400000" scaled="0"/>
            <a:tileRect/>
          </a:gradFill>
          <a:latin typeface="Segoe UI" pitchFamily="34" charset="0"/>
          <a:ea typeface="+mn-ea"/>
          <a:cs typeface="Arial" charset="0"/>
        </a:defRPr>
      </a:lvl1pPr>
      <a:lvl2pPr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2pPr>
      <a:lvl3pPr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3pPr>
      <a:lvl4pPr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4pPr>
      <a:lvl5pPr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5pPr>
      <a:lvl6pPr marL="457200"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6pPr>
      <a:lvl7pPr marL="914400"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7pPr>
      <a:lvl8pPr marL="1371600"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8pPr>
      <a:lvl9pPr marL="1828800"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9pPr>
    </p:titleStyle>
    <p:bodyStyle>
      <a:lvl1pPr marL="358775" indent="-358775" algn="l" defTabSz="712788" rtl="0" fontAlgn="base">
        <a:lnSpc>
          <a:spcPct val="90000"/>
        </a:lnSpc>
        <a:spcBef>
          <a:spcPct val="20000"/>
        </a:spcBef>
        <a:spcAft>
          <a:spcPct val="0"/>
        </a:spcAft>
        <a:buFont typeface="Segoe UI"/>
        <a:buChar char="−"/>
        <a:defRPr sz="25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1pPr>
      <a:lvl2pPr marL="666750" indent="-307975" algn="l" defTabSz="712788" rtl="0" fontAlgn="base">
        <a:lnSpc>
          <a:spcPct val="90000"/>
        </a:lnSpc>
        <a:spcBef>
          <a:spcPct val="20000"/>
        </a:spcBef>
        <a:spcAft>
          <a:spcPct val="0"/>
        </a:spcAft>
        <a:buFont typeface="Segoe UI"/>
        <a:buChar char="−"/>
        <a:defRPr sz="22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2pPr>
      <a:lvl3pPr marL="981075" indent="-314325" algn="l" defTabSz="712788" rtl="0" fontAlgn="base">
        <a:lnSpc>
          <a:spcPct val="90000"/>
        </a:lnSpc>
        <a:spcBef>
          <a:spcPct val="20000"/>
        </a:spcBef>
        <a:spcAft>
          <a:spcPct val="0"/>
        </a:spcAft>
        <a:buFont typeface="Segoe UI"/>
        <a:buChar char="−"/>
        <a:defRPr sz="19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3pPr>
      <a:lvl4pPr marL="1250950" indent="-269875" algn="l" defTabSz="712788" rtl="0" fontAlgn="base">
        <a:lnSpc>
          <a:spcPct val="90000"/>
        </a:lnSpc>
        <a:spcBef>
          <a:spcPct val="20000"/>
        </a:spcBef>
        <a:spcAft>
          <a:spcPct val="0"/>
        </a:spcAft>
        <a:buFont typeface="Segoe UI"/>
        <a:buChar char="−"/>
        <a:defRPr sz="16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4pPr>
      <a:lvl5pPr marL="1514475" indent="-261938" algn="l" defTabSz="712788" rtl="0" fontAlgn="base">
        <a:lnSpc>
          <a:spcPct val="90000"/>
        </a:lnSpc>
        <a:spcBef>
          <a:spcPct val="20000"/>
        </a:spcBef>
        <a:spcAft>
          <a:spcPct val="0"/>
        </a:spcAft>
        <a:buFont typeface="Segoe UI"/>
        <a:buChar char="−"/>
        <a:defRPr sz="16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5pPr>
      <a:lvl6pPr marL="1961561" indent="-178324" algn="l" defTabSz="71329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208" indent="-178324" algn="l" defTabSz="71329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856" indent="-178324" algn="l" defTabSz="71329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504" indent="-178324" algn="l" defTabSz="71329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48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95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942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590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238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885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532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3180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938" y="190500"/>
            <a:ext cx="8382000" cy="51276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938" y="1206500"/>
            <a:ext cx="8382000" cy="15827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30250" y="5243513"/>
            <a:ext cx="2171700" cy="30321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Microsoft Confidential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88938" y="5243513"/>
            <a:ext cx="261937" cy="30321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40D3AD26-DDDC-40E8-9D0F-1D93EAE29F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</p:sldLayoutIdLst>
  <p:transition>
    <p:fade/>
  </p:transition>
  <p:timing>
    <p:tnLst>
      <p:par>
        <p:cTn id="1" dur="indefinite" restart="never" nodeType="tmRoot"/>
      </p:par>
    </p:tnLst>
  </p:timing>
  <p:hf hdr="0" dt="0"/>
  <p:txStyles>
    <p:titleStyle>
      <a:lvl1pPr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lang="en-US" sz="3700" kern="1200" spc="-117" dirty="0">
          <a:ln w="3175">
            <a:noFill/>
          </a:ln>
          <a:gradFill flip="none" rotWithShape="1">
            <a:gsLst>
              <a:gs pos="0">
                <a:schemeClr val="accent2"/>
              </a:gs>
              <a:gs pos="86000">
                <a:schemeClr val="accent2"/>
              </a:gs>
            </a:gsLst>
            <a:lin ang="5400000" scaled="0"/>
            <a:tileRect/>
          </a:gradFill>
          <a:latin typeface="Segoe UI" pitchFamily="34" charset="0"/>
          <a:ea typeface="+mn-ea"/>
          <a:cs typeface="Arial" charset="0"/>
        </a:defRPr>
      </a:lvl1pPr>
      <a:lvl2pPr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2pPr>
      <a:lvl3pPr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3pPr>
      <a:lvl4pPr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4pPr>
      <a:lvl5pPr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5pPr>
      <a:lvl6pPr marL="457200"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6pPr>
      <a:lvl7pPr marL="914400"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7pPr>
      <a:lvl8pPr marL="1371600"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8pPr>
      <a:lvl9pPr marL="1828800"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9pPr>
    </p:titleStyle>
    <p:bodyStyle>
      <a:lvl1pPr marL="358775" indent="-358775" algn="l" defTabSz="712788" rtl="0" fontAlgn="base">
        <a:lnSpc>
          <a:spcPct val="90000"/>
        </a:lnSpc>
        <a:spcBef>
          <a:spcPct val="20000"/>
        </a:spcBef>
        <a:spcAft>
          <a:spcPct val="0"/>
        </a:spcAft>
        <a:buFont typeface="Segoe UI"/>
        <a:buChar char="−"/>
        <a:defRPr sz="25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1pPr>
      <a:lvl2pPr marL="666750" indent="-307975" algn="l" defTabSz="712788" rtl="0" fontAlgn="base">
        <a:lnSpc>
          <a:spcPct val="90000"/>
        </a:lnSpc>
        <a:spcBef>
          <a:spcPct val="20000"/>
        </a:spcBef>
        <a:spcAft>
          <a:spcPct val="0"/>
        </a:spcAft>
        <a:buFont typeface="Segoe UI"/>
        <a:buChar char="−"/>
        <a:defRPr sz="22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2pPr>
      <a:lvl3pPr marL="981075" indent="-314325" algn="l" defTabSz="712788" rtl="0" fontAlgn="base">
        <a:lnSpc>
          <a:spcPct val="90000"/>
        </a:lnSpc>
        <a:spcBef>
          <a:spcPct val="20000"/>
        </a:spcBef>
        <a:spcAft>
          <a:spcPct val="0"/>
        </a:spcAft>
        <a:buFont typeface="Segoe UI"/>
        <a:buChar char="−"/>
        <a:defRPr sz="19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3pPr>
      <a:lvl4pPr marL="1250950" indent="-269875" algn="l" defTabSz="712788" rtl="0" fontAlgn="base">
        <a:lnSpc>
          <a:spcPct val="90000"/>
        </a:lnSpc>
        <a:spcBef>
          <a:spcPct val="20000"/>
        </a:spcBef>
        <a:spcAft>
          <a:spcPct val="0"/>
        </a:spcAft>
        <a:buFont typeface="Segoe UI"/>
        <a:buChar char="−"/>
        <a:defRPr sz="16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4pPr>
      <a:lvl5pPr marL="1512888" indent="-261938" algn="l" defTabSz="712788" rtl="0" fontAlgn="base">
        <a:lnSpc>
          <a:spcPct val="90000"/>
        </a:lnSpc>
        <a:spcBef>
          <a:spcPct val="20000"/>
        </a:spcBef>
        <a:spcAft>
          <a:spcPct val="0"/>
        </a:spcAft>
        <a:buFont typeface="Segoe UI"/>
        <a:buChar char="−"/>
        <a:defRPr sz="16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5pPr>
      <a:lvl6pPr marL="1961428" indent="-178312" algn="l" defTabSz="713247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51" indent="-178312" algn="l" defTabSz="713247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74" indent="-178312" algn="l" defTabSz="713247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99" indent="-178312" algn="l" defTabSz="713247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23" algn="l" defTabSz="7132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47" algn="l" defTabSz="7132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70" algn="l" defTabSz="7132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93" algn="l" defTabSz="7132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117" algn="l" defTabSz="7132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740" algn="l" defTabSz="7132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63" algn="l" defTabSz="7132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86" algn="l" defTabSz="7132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white rectangle.png"/>
          <p:cNvPicPr>
            <a:picLocks noChangeAspect="1"/>
          </p:cNvPicPr>
          <p:nvPr/>
        </p:nvPicPr>
        <p:blipFill>
          <a:blip r:embed="rId4"/>
          <a:srcRect b="10452"/>
          <a:stretch>
            <a:fillRect/>
          </a:stretch>
        </p:blipFill>
        <p:spPr bwMode="auto">
          <a:xfrm>
            <a:off x="0" y="1082675"/>
            <a:ext cx="9144000" cy="463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938" y="190500"/>
            <a:ext cx="8382000" cy="51276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25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30250" y="1587500"/>
            <a:ext cx="8040688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30250" y="5243513"/>
            <a:ext cx="2171700" cy="30321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 dirty="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Microsoft Confidential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88938" y="5243513"/>
            <a:ext cx="261937" cy="30321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059FB953-7D07-4E97-803F-5C929B1399B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</p:sldLayoutIdLst>
  <p:transition>
    <p:fade/>
  </p:transition>
  <p:timing>
    <p:tnLst>
      <p:par>
        <p:cTn id="1" dur="indefinite" restart="never" nodeType="tmRoot"/>
      </p:par>
    </p:tnLst>
  </p:timing>
  <p:hf hdr="0" dt="0"/>
  <p:txStyles>
    <p:titleStyle>
      <a:lvl1pPr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lang="en-US" sz="3700" kern="1200" spc="-117" dirty="0">
          <a:ln w="3175">
            <a:noFill/>
          </a:ln>
          <a:gradFill flip="none" rotWithShape="1">
            <a:gsLst>
              <a:gs pos="0">
                <a:schemeClr val="accent2"/>
              </a:gs>
              <a:gs pos="86000">
                <a:schemeClr val="accent2"/>
              </a:gs>
            </a:gsLst>
            <a:lin ang="5400000" scaled="0"/>
            <a:tileRect/>
          </a:gradFill>
          <a:latin typeface="Segoe UI" pitchFamily="34" charset="0"/>
          <a:ea typeface="+mn-ea"/>
          <a:cs typeface="Arial" charset="0"/>
        </a:defRPr>
      </a:lvl1pPr>
      <a:lvl2pPr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2pPr>
      <a:lvl3pPr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3pPr>
      <a:lvl4pPr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4pPr>
      <a:lvl5pPr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5pPr>
      <a:lvl6pPr marL="457200"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6pPr>
      <a:lvl7pPr marL="914400"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7pPr>
      <a:lvl8pPr marL="1371600"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8pPr>
      <a:lvl9pPr marL="1828800" algn="l" defTabSz="712788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Segoe UI"/>
          <a:cs typeface="Arial" charset="0"/>
        </a:defRPr>
      </a:lvl9pPr>
    </p:titleStyle>
    <p:bodyStyle>
      <a:lvl1pPr algn="l" defTabSz="712788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300" kern="1200">
          <a:solidFill>
            <a:srgbClr val="525051"/>
          </a:solidFill>
          <a:latin typeface="Consolas" pitchFamily="49" charset="0"/>
          <a:ea typeface="+mn-ea"/>
          <a:cs typeface="Courier New" pitchFamily="49" charset="0"/>
        </a:defRPr>
      </a:lvl1pPr>
      <a:lvl2pPr marL="300038" indent="-4763" algn="l" defTabSz="712788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200" kern="1200">
          <a:solidFill>
            <a:srgbClr val="525051"/>
          </a:solidFill>
          <a:latin typeface="Consolas" pitchFamily="49" charset="0"/>
          <a:ea typeface="+mn-ea"/>
          <a:cs typeface="Courier New" pitchFamily="49" charset="0"/>
        </a:defRPr>
      </a:lvl2pPr>
      <a:lvl3pPr marL="593725" indent="-4763" algn="l" defTabSz="712788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1900" kern="1200">
          <a:solidFill>
            <a:srgbClr val="525051"/>
          </a:solidFill>
          <a:latin typeface="Consolas" pitchFamily="49" charset="0"/>
          <a:ea typeface="+mn-ea"/>
          <a:cs typeface="Courier New" pitchFamily="49" charset="0"/>
        </a:defRPr>
      </a:lvl3pPr>
      <a:lvl4pPr marL="852488" indent="4763" algn="l" defTabSz="712788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1900" kern="1200">
          <a:solidFill>
            <a:srgbClr val="525051"/>
          </a:solidFill>
          <a:latin typeface="Consolas" pitchFamily="49" charset="0"/>
          <a:ea typeface="+mn-ea"/>
          <a:cs typeface="Courier New" pitchFamily="49" charset="0"/>
        </a:defRPr>
      </a:lvl4pPr>
      <a:lvl5pPr marL="1111250" algn="l" defTabSz="712788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1900" kern="1200">
          <a:solidFill>
            <a:srgbClr val="525051"/>
          </a:solidFill>
          <a:latin typeface="Consolas" pitchFamily="49" charset="0"/>
          <a:ea typeface="+mn-ea"/>
          <a:cs typeface="Courier New" pitchFamily="49" charset="0"/>
        </a:defRPr>
      </a:lvl5pPr>
      <a:lvl6pPr marL="1961295" indent="-178300" algn="l" defTabSz="713199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7894" indent="-178300" algn="l" defTabSz="713199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492" indent="-178300" algn="l" defTabSz="713199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093" indent="-178300" algn="l" defTabSz="713199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1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599" algn="l" defTabSz="7131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199" algn="l" defTabSz="7131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797" algn="l" defTabSz="7131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396" algn="l" defTabSz="7131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2996" algn="l" defTabSz="7131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595" algn="l" defTabSz="7131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194" algn="l" defTabSz="7131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792" algn="l" defTabSz="7131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defTabSz="713295" fontAlgn="auto">
              <a:spcAft>
                <a:spcPts val="0"/>
              </a:spcAft>
              <a:defRPr/>
            </a:pPr>
            <a:r>
              <a:rPr smtClean="0"/>
              <a:t>Software Assurance </a:t>
            </a:r>
            <a:r>
              <a:rPr lang="ru-RU" dirty="0" smtClean="0"/>
              <a:t>для </a:t>
            </a:r>
            <a:r>
              <a:rPr smtClean="0"/>
              <a:t>Visual Studio </a:t>
            </a:r>
            <a:r>
              <a:rPr lang="ru-RU" sz="4000" dirty="0" smtClean="0"/>
              <a:t>подписка </a:t>
            </a:r>
            <a:r>
              <a:rPr sz="4000" dirty="0" smtClean="0"/>
              <a:t>MSDN</a:t>
            </a:r>
            <a:endParaRPr sz="4000" dirty="0"/>
          </a:p>
        </p:txBody>
      </p:sp>
      <p:pic>
        <p:nvPicPr>
          <p:cNvPr id="25602" name="Picture 2" descr="\\nt_server\Document\MARKET\LOGO\Interface\Лого для инета\INTERFACE-ISC_P288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5295900"/>
            <a:ext cx="10668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 descr="O:\MSлого\GoldCertifiedPartnerLogo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5295900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52400" y="876300"/>
          <a:ext cx="8839200" cy="3394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0867"/>
                <a:gridCol w="1309512"/>
                <a:gridCol w="1391356"/>
                <a:gridCol w="1555045"/>
                <a:gridCol w="1882423"/>
              </a:tblGrid>
              <a:tr h="44089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</a:rPr>
                        <a:t>Программное</a:t>
                      </a:r>
                      <a:r>
                        <a:rPr lang="ru-RU" sz="1400" baseline="0" dirty="0" smtClean="0">
                          <a:latin typeface="+mn-lt"/>
                        </a:rPr>
                        <a:t>  обеспечение для производственных целей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T="50800" marB="508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</a:rPr>
                        <a:t>Visual Studio 2010 Ultimate with MSDN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T="50800" marB="508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</a:rPr>
                        <a:t>Visual Studio 2010 Premium with MSDN</a:t>
                      </a:r>
                    </a:p>
                  </a:txBody>
                  <a:tcPr marT="50800" marB="508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n-lt"/>
                        </a:rPr>
                        <a:t>Visual Studio 2010 Professional</a:t>
                      </a:r>
                    </a:p>
                    <a:p>
                      <a:r>
                        <a:rPr lang="en-US" sz="1400" dirty="0" smtClean="0">
                          <a:latin typeface="+mn-lt"/>
                        </a:rPr>
                        <a:t>with</a:t>
                      </a:r>
                      <a:r>
                        <a:rPr lang="en-US" sz="1400" baseline="0" dirty="0" smtClean="0">
                          <a:latin typeface="+mn-lt"/>
                        </a:rPr>
                        <a:t> MSDN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T="50800" marB="508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</a:rPr>
                        <a:t>Visual Studio Test Professional 2010</a:t>
                      </a:r>
                      <a:br>
                        <a:rPr lang="en-US" sz="1400" dirty="0" smtClean="0">
                          <a:latin typeface="+mn-lt"/>
                        </a:rPr>
                      </a:br>
                      <a:r>
                        <a:rPr lang="en-US" sz="1400" dirty="0" smtClean="0">
                          <a:latin typeface="+mn-lt"/>
                        </a:rPr>
                        <a:t>with MSDN</a:t>
                      </a:r>
                    </a:p>
                  </a:txBody>
                  <a:tcPr marT="50800" marB="50800">
                    <a:solidFill>
                      <a:schemeClr val="tx2"/>
                    </a:solidFill>
                  </a:tcPr>
                </a:tc>
              </a:tr>
              <a:tr h="322602"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+mn-lt"/>
                        </a:rPr>
                        <a:t>Visual Studio® Team Foundation Server 2010 and one</a:t>
                      </a:r>
                      <a:r>
                        <a:rPr lang="en-US" sz="1400" b="0" baseline="0" dirty="0" smtClean="0">
                          <a:latin typeface="+mn-lt"/>
                        </a:rPr>
                        <a:t> (1)</a:t>
                      </a:r>
                      <a:r>
                        <a:rPr lang="en-US" sz="1400" b="0" dirty="0" smtClean="0">
                          <a:latin typeface="+mn-lt"/>
                        </a:rPr>
                        <a:t> Client</a:t>
                      </a:r>
                      <a:r>
                        <a:rPr lang="en-US" sz="1400" b="0" baseline="0" dirty="0" smtClean="0">
                          <a:latin typeface="+mn-lt"/>
                        </a:rPr>
                        <a:t> Access License </a:t>
                      </a:r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(</a:t>
                      </a:r>
                      <a:r>
                        <a:rPr lang="en-US" sz="1400" b="0" dirty="0" smtClean="0">
                          <a:solidFill>
                            <a:srgbClr val="FF0000"/>
                          </a:solidFill>
                          <a:latin typeface="+mn-lt"/>
                          <a:ea typeface="Segoe UI"/>
                          <a:cs typeface="Segoe UI"/>
                        </a:rPr>
                        <a:t>New!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n-lt"/>
                          <a:ea typeface="Segoe UI"/>
                          <a:cs typeface="Segoe UI"/>
                        </a:rPr>
                        <a:t>)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</a:tr>
              <a:tr h="204315"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+mn-lt"/>
                        </a:rPr>
                        <a:t>Microsoft</a:t>
                      </a:r>
                      <a:r>
                        <a:rPr lang="en-US" sz="1400" b="0" baseline="30000" dirty="0" smtClean="0">
                          <a:latin typeface="+mn-lt"/>
                          <a:ea typeface="Segoe UI"/>
                          <a:cs typeface="Segoe UI"/>
                        </a:rPr>
                        <a:t>® </a:t>
                      </a:r>
                      <a:r>
                        <a:rPr lang="en-US" sz="1400" b="0" dirty="0" smtClean="0">
                          <a:latin typeface="+mn-lt"/>
                        </a:rPr>
                        <a:t>Expression Studio 3 </a:t>
                      </a:r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(</a:t>
                      </a:r>
                      <a:r>
                        <a:rPr lang="en-US" sz="1400" b="0" dirty="0" smtClean="0">
                          <a:solidFill>
                            <a:srgbClr val="FF0000"/>
                          </a:solidFill>
                          <a:latin typeface="+mn-lt"/>
                          <a:ea typeface="Segoe UI"/>
                          <a:cs typeface="Segoe UI"/>
                        </a:rPr>
                        <a:t>New!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n-lt"/>
                          <a:ea typeface="Segoe UI"/>
                          <a:cs typeface="Segoe UI"/>
                        </a:rPr>
                        <a:t>)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◌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◌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</a:tr>
              <a:tr h="451643"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+mn-lt"/>
                        </a:rPr>
                        <a:t>Microsoft® Office 2007 Ultimate, Communicator 2007, Project 2007 Standard, Visio 2007 Professional</a:t>
                      </a:r>
                      <a:r>
                        <a:rPr lang="ru-RU" sz="1400" b="0" dirty="0" smtClean="0">
                          <a:latin typeface="+mn-lt"/>
                        </a:rPr>
                        <a:t>.</a:t>
                      </a:r>
                      <a:r>
                        <a:rPr lang="ru-RU" sz="1400" b="0" baseline="0" dirty="0" smtClean="0">
                          <a:latin typeface="+mn-lt"/>
                        </a:rPr>
                        <a:t> 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◌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◌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9436" y="190500"/>
            <a:ext cx="8382000" cy="512448"/>
          </a:xfrm>
        </p:spPr>
        <p:txBody>
          <a:bodyPr/>
          <a:lstStyle/>
          <a:p>
            <a:pPr defTabSz="713295" fontAlgn="auto">
              <a:spcAft>
                <a:spcPts val="0"/>
              </a:spcAft>
              <a:defRPr/>
            </a:pPr>
            <a:r>
              <a:rPr lang="ru-RU"/>
              <a:t>Подписка </a:t>
            </a:r>
            <a:r>
              <a:t>MSDN</a:t>
            </a:r>
            <a:endParaRPr/>
          </a:p>
        </p:txBody>
      </p:sp>
      <p:pic>
        <p:nvPicPr>
          <p:cNvPr id="27682" name="Picture 2" descr="\\nt_server\Document\MARKET\LOGO\Interface\Лого для инета\INTERFACE-ISC_P288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5295900"/>
            <a:ext cx="10668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83" name="Picture 3" descr="O:\MSлого\GoldCertifiedPartnerLogo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5295900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52400" y="952500"/>
          <a:ext cx="8839200" cy="3902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0867"/>
                <a:gridCol w="1309512"/>
                <a:gridCol w="1391356"/>
                <a:gridCol w="1555045"/>
                <a:gridCol w="1882423"/>
              </a:tblGrid>
              <a:tr h="322602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Программное обеспечение для разработки и тестирования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50800" marB="508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Visual Studio 2010 Ultimate with MSDN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50800" marB="508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Visual Studio 2010 Premium with MSDN</a:t>
                      </a:r>
                    </a:p>
                  </a:txBody>
                  <a:tcPr marT="50800" marB="508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Visual Studio 2010 Professional</a:t>
                      </a:r>
                      <a:br>
                        <a:rPr lang="en-US" sz="1400" b="1" dirty="0" smtClean="0">
                          <a:solidFill>
                            <a:schemeClr val="bg1"/>
                          </a:solidFill>
                          <a:latin typeface="+mn-lt"/>
                        </a:rPr>
                      </a:br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with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 MSDN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50800" marB="508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Visual Studio Test Professional 2010</a:t>
                      </a:r>
                      <a:br>
                        <a:rPr lang="en-US" sz="1400" b="1" dirty="0" smtClean="0">
                          <a:solidFill>
                            <a:schemeClr val="bg1"/>
                          </a:solidFill>
                          <a:latin typeface="+mn-lt"/>
                        </a:rPr>
                      </a:br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with MSDN</a:t>
                      </a:r>
                    </a:p>
                  </a:txBody>
                  <a:tcPr marT="50800" marB="50800">
                    <a:solidFill>
                      <a:schemeClr val="tx2"/>
                    </a:solidFill>
                  </a:tcPr>
                </a:tc>
              </a:tr>
              <a:tr h="204315"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+mn-lt"/>
                        </a:rPr>
                        <a:t>Windows</a:t>
                      </a:r>
                      <a:r>
                        <a:rPr lang="en-US" sz="1400" b="0" baseline="30000" dirty="0" smtClean="0">
                          <a:latin typeface="+mn-lt"/>
                          <a:ea typeface="Segoe UI"/>
                          <a:cs typeface="Segoe UI"/>
                        </a:rPr>
                        <a:t>®</a:t>
                      </a:r>
                      <a:r>
                        <a:rPr lang="en-US" sz="1400" b="0" dirty="0" smtClean="0">
                          <a:latin typeface="+mn-lt"/>
                        </a:rPr>
                        <a:t> Azure</a:t>
                      </a:r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™ (</a:t>
                      </a:r>
                      <a:r>
                        <a:rPr lang="en-US" sz="1400" b="0" dirty="0" smtClean="0">
                          <a:solidFill>
                            <a:srgbClr val="FF0000"/>
                          </a:solidFill>
                          <a:latin typeface="+mn-lt"/>
                          <a:ea typeface="Segoe UI"/>
                          <a:cs typeface="Segoe UI"/>
                        </a:rPr>
                        <a:t>New!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n-lt"/>
                          <a:ea typeface="Segoe UI"/>
                          <a:cs typeface="Segoe UI"/>
                        </a:rPr>
                        <a:t>)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 smtClean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◌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</a:tr>
              <a:tr h="204315"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+mn-lt"/>
                        </a:rPr>
                        <a:t>Windows (client and server)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</a:tr>
              <a:tr h="204315"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+mn-lt"/>
                        </a:rPr>
                        <a:t>Microsoft</a:t>
                      </a:r>
                      <a:r>
                        <a:rPr lang="en-US" sz="1400" b="0" baseline="30000" dirty="0" smtClean="0">
                          <a:latin typeface="+mn-lt"/>
                          <a:ea typeface="Segoe UI"/>
                          <a:cs typeface="Segoe UI"/>
                        </a:rPr>
                        <a:t>®</a:t>
                      </a:r>
                      <a:r>
                        <a:rPr lang="en-US" sz="1400" b="0" dirty="0" smtClean="0">
                          <a:latin typeface="+mn-lt"/>
                        </a:rPr>
                        <a:t> SQL Server</a:t>
                      </a:r>
                      <a:r>
                        <a:rPr lang="en-US" sz="1400" b="0" baseline="30000" dirty="0" smtClean="0">
                          <a:latin typeface="+mn-lt"/>
                          <a:ea typeface="Segoe UI"/>
                          <a:cs typeface="Segoe UI"/>
                        </a:rPr>
                        <a:t>®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 smtClean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</a:tr>
              <a:tr h="322602"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+mn-lt"/>
                        </a:rPr>
                        <a:t>Toolkits, Software Development Kits, Driver Development Kits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 smtClean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</a:tr>
              <a:tr h="204315"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+mn-lt"/>
                        </a:rPr>
                        <a:t>Microsoft® Office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 smtClean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◌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◌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</a:tr>
              <a:tr h="204315"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+mn-lt"/>
                        </a:rPr>
                        <a:t>Microsoft Dynamics</a:t>
                      </a:r>
                      <a:r>
                        <a:rPr lang="en-US" sz="1400" b="0" baseline="30000" dirty="0" smtClean="0">
                          <a:latin typeface="+mn-lt"/>
                          <a:ea typeface="Segoe UI"/>
                          <a:cs typeface="Segoe UI"/>
                        </a:rPr>
                        <a:t>®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 smtClean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◌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◌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</a:tr>
              <a:tr h="204315"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+mn-lt"/>
                        </a:rPr>
                        <a:t>All other servers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 smtClean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◌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◌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</a:tr>
              <a:tr h="204315"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+mn-lt"/>
                        </a:rPr>
                        <a:t>Windows Embedded operating systems </a:t>
                      </a:r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(</a:t>
                      </a:r>
                      <a:r>
                        <a:rPr lang="en-US" sz="1400" b="0" dirty="0" smtClean="0">
                          <a:solidFill>
                            <a:srgbClr val="FF0000"/>
                          </a:solidFill>
                          <a:latin typeface="+mn-lt"/>
                          <a:ea typeface="Segoe UI"/>
                          <a:cs typeface="Segoe UI"/>
                        </a:rPr>
                        <a:t>New!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n-lt"/>
                          <a:ea typeface="Segoe UI"/>
                          <a:cs typeface="Segoe UI"/>
                        </a:rPr>
                        <a:t>)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 smtClean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◌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◌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9436" y="190500"/>
            <a:ext cx="8382000" cy="512448"/>
          </a:xfrm>
        </p:spPr>
        <p:txBody>
          <a:bodyPr/>
          <a:lstStyle/>
          <a:p>
            <a:pPr defTabSz="713295" fontAlgn="auto">
              <a:spcAft>
                <a:spcPts val="0"/>
              </a:spcAft>
              <a:defRPr/>
            </a:pPr>
            <a:r>
              <a:rPr lang="ru-RU"/>
              <a:t>Подписка </a:t>
            </a:r>
            <a:r>
              <a:t>MSDN (</a:t>
            </a:r>
            <a:r>
              <a:rPr lang="ru-RU"/>
              <a:t>продолжение</a:t>
            </a:r>
            <a:r>
              <a:t>)</a:t>
            </a:r>
            <a:endParaRPr/>
          </a:p>
        </p:txBody>
      </p:sp>
      <p:pic>
        <p:nvPicPr>
          <p:cNvPr id="29760" name="Picture 2" descr="\\nt_server\Document\MARKET\LOGO\Interface\Лого для инета\INTERFACE-ISC_P288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5295900"/>
            <a:ext cx="10668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61" name="Picture 3" descr="O:\MSлого\GoldCertifiedPartnerLogo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5295900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0" y="800100"/>
          <a:ext cx="8839200" cy="444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0867"/>
                <a:gridCol w="1309512"/>
                <a:gridCol w="1391356"/>
                <a:gridCol w="1555045"/>
                <a:gridCol w="1882423"/>
              </a:tblGrid>
              <a:tr h="106680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Возможности</a:t>
                      </a:r>
                      <a:r>
                        <a:rPr lang="ru-RU" sz="1400" b="1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, предоставляемые подпиской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50800" marB="508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Visual Studio 2010 Ultimate with MSDN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50800" marB="508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Visual Studio 2010 Premium with MSDN</a:t>
                      </a:r>
                    </a:p>
                  </a:txBody>
                  <a:tcPr marT="50800" marB="508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Visual Studio 2010 Professional</a:t>
                      </a:r>
                      <a:br>
                        <a:rPr lang="en-US" sz="1400" b="1" dirty="0" smtClean="0">
                          <a:solidFill>
                            <a:schemeClr val="bg1"/>
                          </a:solidFill>
                          <a:latin typeface="+mn-lt"/>
                        </a:rPr>
                      </a:br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with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 MSDN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50800" marB="508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Visual Studio Test Professional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2010</a:t>
                      </a:r>
                      <a:br>
                        <a:rPr lang="en-US" sz="1400" b="1" dirty="0" smtClean="0">
                          <a:solidFill>
                            <a:schemeClr val="bg1"/>
                          </a:solidFill>
                          <a:latin typeface="+mn-lt"/>
                        </a:rPr>
                      </a:br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with MSDN</a:t>
                      </a:r>
                    </a:p>
                  </a:txBody>
                  <a:tcPr marT="50800" marB="50800">
                    <a:solidFill>
                      <a:schemeClr val="tx2"/>
                    </a:solidFill>
                  </a:tcPr>
                </a:tc>
              </a:tr>
              <a:tr h="204315">
                <a:tc>
                  <a:txBody>
                    <a:bodyPr/>
                    <a:lstStyle/>
                    <a:p>
                      <a:r>
                        <a:rPr lang="ru-RU" sz="1400" b="0" dirty="0" err="1" smtClean="0">
                          <a:latin typeface="+mn-lt"/>
                        </a:rPr>
                        <a:t>Онлайн-курсы</a:t>
                      </a:r>
                      <a:r>
                        <a:rPr lang="ru-RU" sz="1400" b="0" baseline="0" dirty="0" smtClean="0">
                          <a:latin typeface="+mn-lt"/>
                        </a:rPr>
                        <a:t>, в одной </a:t>
                      </a:r>
                      <a:r>
                        <a:rPr lang="ru-RU" sz="1400" b="0" baseline="0" dirty="0" err="1" smtClean="0">
                          <a:latin typeface="+mn-lt"/>
                        </a:rPr>
                        <a:t>коллегкции</a:t>
                      </a:r>
                      <a:r>
                        <a:rPr lang="ru-RU" sz="1400" b="0" baseline="0" dirty="0" smtClean="0">
                          <a:latin typeface="+mn-lt"/>
                        </a:rPr>
                        <a:t> 10 курсов </a:t>
                      </a:r>
                      <a:r>
                        <a:rPr lang="en-US" sz="1400" b="0" baseline="0" dirty="0" smtClean="0">
                          <a:latin typeface="+mn-lt"/>
                        </a:rPr>
                        <a:t>/ 20 </a:t>
                      </a:r>
                      <a:r>
                        <a:rPr lang="ru-RU" sz="1400" b="0" baseline="0" dirty="0" smtClean="0">
                          <a:latin typeface="+mn-lt"/>
                        </a:rPr>
                        <a:t>часов </a:t>
                      </a:r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(</a:t>
                      </a:r>
                      <a:r>
                        <a:rPr lang="en-US" sz="1400" b="0" dirty="0" smtClean="0">
                          <a:solidFill>
                            <a:srgbClr val="FF0000"/>
                          </a:solidFill>
                          <a:latin typeface="+mn-lt"/>
                          <a:ea typeface="Segoe UI"/>
                          <a:cs typeface="Segoe UI"/>
                        </a:rPr>
                        <a:t>New!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n-lt"/>
                          <a:ea typeface="Segoe UI"/>
                          <a:cs typeface="Segoe UI"/>
                        </a:rPr>
                        <a:t>)  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2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2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1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1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</a:tr>
              <a:tr h="204315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+mn-lt"/>
                        </a:rPr>
                        <a:t>Решение</a:t>
                      </a:r>
                      <a:r>
                        <a:rPr lang="ru-RU" sz="1400" b="0" baseline="0" dirty="0" smtClean="0">
                          <a:latin typeface="+mn-lt"/>
                        </a:rPr>
                        <a:t> технического вопросам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</a:rPr>
                        <a:t>4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+mn-lt"/>
                        </a:rPr>
                        <a:t>4</a:t>
                      </a: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</a:rPr>
                        <a:t>2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</a:rPr>
                        <a:t>2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</a:tr>
              <a:tr h="204315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+mn-lt"/>
                        </a:rPr>
                        <a:t>Приоритетная</a:t>
                      </a:r>
                      <a:r>
                        <a:rPr lang="ru-RU" sz="1400" b="0" baseline="0" dirty="0" smtClean="0">
                          <a:latin typeface="+mn-lt"/>
                        </a:rPr>
                        <a:t> поддержка в форумах </a:t>
                      </a:r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(</a:t>
                      </a:r>
                      <a:r>
                        <a:rPr lang="en-US" sz="1400" b="0" dirty="0" smtClean="0">
                          <a:solidFill>
                            <a:srgbClr val="FF0000"/>
                          </a:solidFill>
                          <a:latin typeface="+mn-lt"/>
                          <a:ea typeface="Segoe UI"/>
                          <a:cs typeface="Segoe UI"/>
                        </a:rPr>
                        <a:t>New!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n-lt"/>
                          <a:ea typeface="Segoe UI"/>
                          <a:cs typeface="Segoe UI"/>
                        </a:rPr>
                        <a:t>)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 smtClean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 smtClean="0">
                        <a:latin typeface="+mn-lt"/>
                      </a:endParaRPr>
                    </a:p>
                  </a:txBody>
                  <a:tcPr marT="50800" marB="50800" anchor="ctr"/>
                </a:tc>
              </a:tr>
              <a:tr h="204315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+mn-lt"/>
                        </a:rPr>
                        <a:t>Подписка</a:t>
                      </a:r>
                      <a:r>
                        <a:rPr lang="ru-RU" sz="1400" b="0" baseline="0" dirty="0" smtClean="0">
                          <a:latin typeface="+mn-lt"/>
                        </a:rPr>
                        <a:t> на новости для разработчиков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 smtClean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 smtClean="0">
                        <a:latin typeface="+mn-lt"/>
                      </a:endParaRPr>
                    </a:p>
                  </a:txBody>
                  <a:tcPr marT="50800" marB="50800" anchor="ctr"/>
                </a:tc>
              </a:tr>
              <a:tr h="204315"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+mn-lt"/>
                        </a:rPr>
                        <a:t>MSDN Magazine</a:t>
                      </a:r>
                      <a:r>
                        <a:rPr lang="ru-RU" sz="1400" b="0" dirty="0" smtClean="0">
                          <a:latin typeface="+mn-lt"/>
                        </a:rPr>
                        <a:t> – подписка на журнал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 smtClean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 smtClean="0">
                        <a:latin typeface="+mn-lt"/>
                      </a:endParaRPr>
                    </a:p>
                  </a:txBody>
                  <a:tcPr marT="50800" marB="50800" anchor="ctr"/>
                </a:tc>
              </a:tr>
              <a:tr h="204315"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+mn-lt"/>
                        </a:rPr>
                        <a:t>Online Concierge</a:t>
                      </a:r>
                      <a:r>
                        <a:rPr lang="ru-RU" sz="1400" b="0" dirty="0" smtClean="0">
                          <a:latin typeface="+mn-lt"/>
                        </a:rPr>
                        <a:t> – чат поиска</a:t>
                      </a:r>
                      <a:r>
                        <a:rPr lang="ru-RU" sz="1400" b="0" baseline="0" dirty="0" smtClean="0">
                          <a:latin typeface="+mn-lt"/>
                        </a:rPr>
                        <a:t> информации в </a:t>
                      </a:r>
                      <a:r>
                        <a:rPr lang="en-US" sz="1400" b="0" baseline="0" dirty="0" smtClean="0">
                          <a:latin typeface="+mn-lt"/>
                        </a:rPr>
                        <a:t>MSDN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 smtClean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T="50800" marB="508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+mn-lt"/>
                          <a:ea typeface="Segoe UI"/>
                          <a:cs typeface="Segoe UI"/>
                        </a:rPr>
                        <a:t>●</a:t>
                      </a:r>
                      <a:endParaRPr lang="en-US" sz="1400" b="0" dirty="0" smtClean="0">
                        <a:latin typeface="+mn-lt"/>
                      </a:endParaRPr>
                    </a:p>
                  </a:txBody>
                  <a:tcPr marT="50800" marB="50800" anchor="ctr"/>
                </a:tc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9436" y="190500"/>
            <a:ext cx="8382000" cy="512448"/>
          </a:xfrm>
        </p:spPr>
        <p:txBody>
          <a:bodyPr/>
          <a:lstStyle/>
          <a:p>
            <a:pPr defTabSz="713295" fontAlgn="auto">
              <a:spcAft>
                <a:spcPts val="0"/>
              </a:spcAft>
              <a:defRPr/>
            </a:pPr>
            <a:r>
              <a:rPr lang="ru-RU"/>
              <a:t>Подписка </a:t>
            </a:r>
            <a:r>
              <a:t>MSDN (</a:t>
            </a:r>
            <a:r>
              <a:rPr lang="ru-RU"/>
              <a:t>продолжение)</a:t>
            </a:r>
            <a:endParaRPr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419100"/>
            <a:ext cx="7682177" cy="4953000"/>
          </a:xfrm>
        </p:spPr>
        <p:txBody>
          <a:bodyPr/>
          <a:lstStyle/>
          <a:p>
            <a:pPr algn="l" defTabSz="713295" fontAlgn="auto">
              <a:spcAft>
                <a:spcPts val="0"/>
              </a:spcAft>
              <a:defRPr/>
            </a:pPr>
            <a:r>
              <a:rPr lang="ru-RU" sz="3200" b="1" dirty="0" smtClean="0"/>
              <a:t>1)</a:t>
            </a:r>
            <a:r>
              <a:rPr sz="3200" b="1" smtClean="0"/>
              <a:t>. </a:t>
            </a:r>
            <a:r>
              <a:rPr lang="ru-RU" sz="2400" dirty="0" smtClean="0"/>
              <a:t>Более </a:t>
            </a:r>
            <a:r>
              <a:rPr lang="ru-RU" sz="3200" b="1" dirty="0" smtClean="0"/>
              <a:t>400 дистрибутивов </a:t>
            </a:r>
            <a:r>
              <a:rPr lang="ru-RU" sz="2400" dirty="0" smtClean="0"/>
              <a:t>общей стоимостью более </a:t>
            </a:r>
            <a:r>
              <a:rPr lang="ru-RU" sz="3200" b="1" dirty="0" smtClean="0"/>
              <a:t>8520  </a:t>
            </a:r>
            <a:r>
              <a:rPr lang="ru-RU" sz="3200" b="1" dirty="0" err="1" smtClean="0"/>
              <a:t>у.е</a:t>
            </a:r>
            <a:r>
              <a:rPr lang="ru-RU" sz="3200" b="1" dirty="0" smtClean="0"/>
              <a:t>.</a:t>
            </a:r>
            <a:r>
              <a:rPr sz="3200" b="1" smtClean="0"/>
              <a:t/>
            </a:r>
            <a:br>
              <a:rPr sz="3200" b="1" smtClean="0"/>
            </a:br>
            <a:r>
              <a:rPr lang="ru-RU" sz="3200" b="1" dirty="0" smtClean="0"/>
              <a:t>2)</a:t>
            </a:r>
            <a:r>
              <a:rPr sz="3200" b="1" smtClean="0"/>
              <a:t>. </a:t>
            </a:r>
            <a:r>
              <a:rPr lang="ru-RU" sz="3200" b="1" dirty="0" smtClean="0"/>
              <a:t>Ключи</a:t>
            </a:r>
            <a:r>
              <a:rPr sz="3200" b="1" smtClean="0"/>
              <a:t> </a:t>
            </a:r>
            <a:r>
              <a:rPr lang="ru-RU" sz="3200" b="1" dirty="0" smtClean="0"/>
              <a:t>для тестирования и демонстрации </a:t>
            </a:r>
            <a:r>
              <a:rPr lang="ru-RU" sz="2400" dirty="0" smtClean="0"/>
              <a:t>всех программных продуктов</a:t>
            </a:r>
            <a:r>
              <a:rPr sz="2400" smtClean="0"/>
              <a:t/>
            </a:r>
            <a:br>
              <a:rPr sz="240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3200" b="1" dirty="0" smtClean="0"/>
              <a:t>3) Бесплатная загрузка обновлений </a:t>
            </a:r>
            <a:r>
              <a:rPr lang="ru-RU" sz="3200" b="1" dirty="0" err="1" smtClean="0"/>
              <a:t>Visual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Studio</a:t>
            </a:r>
            <a:endParaRPr lang="ru-RU" sz="3200" b="1" dirty="0" smtClean="0"/>
          </a:p>
        </p:txBody>
      </p:sp>
      <p:pic>
        <p:nvPicPr>
          <p:cNvPr id="33794" name="Picture 2" descr="\\nt_server\Document\MARKET\LOGO\Interface\Лого для инета\INTERFACE-ISC_P288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5295900"/>
            <a:ext cx="10668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 descr="O:\MSлого\GoldCertifiedPartnerLogo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5295900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419100"/>
            <a:ext cx="7682177" cy="4876800"/>
          </a:xfrm>
        </p:spPr>
        <p:txBody>
          <a:bodyPr/>
          <a:lstStyle/>
          <a:p>
            <a:pPr algn="l" defTabSz="713295" fontAlgn="auto">
              <a:spcAft>
                <a:spcPts val="0"/>
              </a:spcAft>
              <a:defRPr/>
            </a:pPr>
            <a:r>
              <a:rPr lang="ru-RU" sz="4400" b="1" dirty="0" smtClean="0"/>
              <a:t>Спасибо за внимание…</a:t>
            </a:r>
            <a:br>
              <a:rPr lang="ru-RU" sz="4400" b="1" dirty="0" smtClean="0"/>
            </a:b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2400" b="1" dirty="0" smtClean="0"/>
              <a:t>Алексей Агашков,</a:t>
            </a:r>
            <a:br>
              <a:rPr lang="ru-RU" sz="2400" b="1" dirty="0" smtClean="0"/>
            </a:br>
            <a:r>
              <a:rPr lang="ru-RU" sz="2400" b="1" dirty="0" smtClean="0"/>
              <a:t>менеджер по работе с клиентами</a:t>
            </a:r>
          </a:p>
        </p:txBody>
      </p:sp>
      <p:pic>
        <p:nvPicPr>
          <p:cNvPr id="35842" name="Picture 2" descr="\\nt_server\Document\MARKET\LOGO\Interface\Лого для инета\INTERFACE-ISC_P288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5295900"/>
            <a:ext cx="10668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 descr="O:\MSлого\GoldCertifiedPartnerLogo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5295900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-20472_Visual_Studio_Template_Light_16x9">
  <a:themeElements>
    <a:clrScheme name="Visual Studio">
      <a:dk1>
        <a:srgbClr val="000000"/>
      </a:dk1>
      <a:lt1>
        <a:srgbClr val="FFFFFF"/>
      </a:lt1>
      <a:dk2>
        <a:srgbClr val="681888"/>
      </a:dk2>
      <a:lt2>
        <a:srgbClr val="DEE6F3"/>
      </a:lt2>
      <a:accent1>
        <a:srgbClr val="0FA1B8"/>
      </a:accent1>
      <a:accent2>
        <a:srgbClr val="056CB6"/>
      </a:accent2>
      <a:accent3>
        <a:srgbClr val="681888"/>
      </a:accent3>
      <a:accent4>
        <a:srgbClr val="260859"/>
      </a:accent4>
      <a:accent5>
        <a:srgbClr val="DEE6F3"/>
      </a:accent5>
      <a:accent6>
        <a:srgbClr val="525051"/>
      </a:accent6>
      <a:hlink>
        <a:srgbClr val="3D67AA"/>
      </a:hlink>
      <a:folHlink>
        <a:srgbClr val="3D67AA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400"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defRPr dirty="0" err="1" smtClean="0">
            <a:solidFill>
              <a:schemeClr val="accent6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7-20472_Visual_Studio_Template_Light_16x9">
  <a:themeElements>
    <a:clrScheme name="Visual Studio">
      <a:dk1>
        <a:srgbClr val="000000"/>
      </a:dk1>
      <a:lt1>
        <a:srgbClr val="FFFFFF"/>
      </a:lt1>
      <a:dk2>
        <a:srgbClr val="681888"/>
      </a:dk2>
      <a:lt2>
        <a:srgbClr val="DEE6F3"/>
      </a:lt2>
      <a:accent1>
        <a:srgbClr val="0FA1B8"/>
      </a:accent1>
      <a:accent2>
        <a:srgbClr val="056CB6"/>
      </a:accent2>
      <a:accent3>
        <a:srgbClr val="681888"/>
      </a:accent3>
      <a:accent4>
        <a:srgbClr val="260859"/>
      </a:accent4>
      <a:accent5>
        <a:srgbClr val="DEE6F3"/>
      </a:accent5>
      <a:accent6>
        <a:srgbClr val="525051"/>
      </a:accent6>
      <a:hlink>
        <a:srgbClr val="3D67AA"/>
      </a:hlink>
      <a:folHlink>
        <a:srgbClr val="3D67AA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400"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defRPr dirty="0" err="1" smtClean="0">
            <a:solidFill>
              <a:schemeClr val="accent6"/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White with Consolas font for code slides">
  <a:themeElements>
    <a:clrScheme name="Visual Studio">
      <a:dk1>
        <a:srgbClr val="000000"/>
      </a:dk1>
      <a:lt1>
        <a:srgbClr val="FFFFFF"/>
      </a:lt1>
      <a:dk2>
        <a:srgbClr val="681888"/>
      </a:dk2>
      <a:lt2>
        <a:srgbClr val="DEE6F3"/>
      </a:lt2>
      <a:accent1>
        <a:srgbClr val="0FA1B8"/>
      </a:accent1>
      <a:accent2>
        <a:srgbClr val="056CB6"/>
      </a:accent2>
      <a:accent3>
        <a:srgbClr val="681888"/>
      </a:accent3>
      <a:accent4>
        <a:srgbClr val="260859"/>
      </a:accent4>
      <a:accent5>
        <a:srgbClr val="DEE6F3"/>
      </a:accent5>
      <a:accent6>
        <a:srgbClr val="525051"/>
      </a:accent6>
      <a:hlink>
        <a:srgbClr val="525051"/>
      </a:hlink>
      <a:folHlink>
        <a:srgbClr val="525051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Visual Studio_Light_16x9_PowerPoint</Template>
  <TotalTime>3636</TotalTime>
  <Words>552</Words>
  <Application>Microsoft Office PowerPoint</Application>
  <PresentationFormat>Экран (16:10)</PresentationFormat>
  <Paragraphs>175</Paragraphs>
  <Slides>6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23</vt:i4>
      </vt:variant>
      <vt:variant>
        <vt:lpstr>Заголовки слайдов</vt:lpstr>
      </vt:variant>
      <vt:variant>
        <vt:i4>6</vt:i4>
      </vt:variant>
    </vt:vector>
  </HeadingPairs>
  <TitlesOfParts>
    <vt:vector size="35" baseType="lpstr">
      <vt:lpstr>Segoe UI</vt:lpstr>
      <vt:lpstr>Arial</vt:lpstr>
      <vt:lpstr>Calibri</vt:lpstr>
      <vt:lpstr>Consolas</vt:lpstr>
      <vt:lpstr>Courier New</vt:lpstr>
      <vt:lpstr>Segoe</vt:lpstr>
      <vt:lpstr>7-20472_Visual_Studio_Template_Light_16x9</vt:lpstr>
      <vt:lpstr>1_7-20472_Visual_Studio_Template_Light_16x9</vt:lpstr>
      <vt:lpstr>White with Consolas font for code slides</vt:lpstr>
      <vt:lpstr>7-20472_Visual_Studio_Template_Light_16x9</vt:lpstr>
      <vt:lpstr>7-20472_Visual_Studio_Template_Light_16x9</vt:lpstr>
      <vt:lpstr>7-20472_Visual_Studio_Template_Light_16x9</vt:lpstr>
      <vt:lpstr>7-20472_Visual_Studio_Template_Light_16x9</vt:lpstr>
      <vt:lpstr>7-20472_Visual_Studio_Template_Light_16x9</vt:lpstr>
      <vt:lpstr>7-20472_Visual_Studio_Template_Light_16x9</vt:lpstr>
      <vt:lpstr>7-20472_Visual_Studio_Template_Light_16x9</vt:lpstr>
      <vt:lpstr>7-20472_Visual_Studio_Template_Light_16x9</vt:lpstr>
      <vt:lpstr>7-20472_Visual_Studio_Template_Light_16x9</vt:lpstr>
      <vt:lpstr>7-20472_Visual_Studio_Template_Light_16x9</vt:lpstr>
      <vt:lpstr>7-20472_Visual_Studio_Template_Light_16x9</vt:lpstr>
      <vt:lpstr>7-20472_Visual_Studio_Template_Light_16x9</vt:lpstr>
      <vt:lpstr>7-20472_Visual_Studio_Template_Light_16x9</vt:lpstr>
      <vt:lpstr>1_7-20472_Visual_Studio_Template_Light_16x9</vt:lpstr>
      <vt:lpstr>1_7-20472_Visual_Studio_Template_Light_16x9</vt:lpstr>
      <vt:lpstr>1_7-20472_Visual_Studio_Template_Light_16x9</vt:lpstr>
      <vt:lpstr>1_7-20472_Visual_Studio_Template_Light_16x9</vt:lpstr>
      <vt:lpstr>1_7-20472_Visual_Studio_Template_Light_16x9</vt:lpstr>
      <vt:lpstr>1_7-20472_Visual_Studio_Template_Light_16x9</vt:lpstr>
      <vt:lpstr>White with Consolas font for code slides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 Studio 2010 SKU Transition Overview</dc:title>
  <dc:creator>Doug Seven</dc:creator>
  <dc:description>Last update: 8 Oct 2009</dc:description>
  <cp:lastModifiedBy>murathanova</cp:lastModifiedBy>
  <cp:revision>293</cp:revision>
  <dcterms:created xsi:type="dcterms:W3CDTF">2009-09-08T17:31:06Z</dcterms:created>
  <dcterms:modified xsi:type="dcterms:W3CDTF">2010-04-09T12:23:02Z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0x010100BA2AEF7CAE271444BD5C95DA1B2E2924</vt:lpwstr>
  </property>
  <property fmtid="{D5CDD505-2E9C-101B-9397-08002B2CF9AE}" pid="3" name="WWLP Approval">
    <vt:lpwstr>?</vt:lpwstr>
  </property>
  <property fmtid="{D5CDD505-2E9C-101B-9397-08002B2CF9AE}" pid="4" name="State">
    <vt:lpwstr>Final</vt:lpwstr>
  </property>
  <property fmtid="{D5CDD505-2E9C-101B-9397-08002B2CF9AE}" pid="5" name="Published Location">
    <vt:lpwstr>http://ArsenalContent/ContentDetail.aspx?ContentID=176737http://ArsenalContent/ContentDetail.aspx?ContentID=176737</vt:lpwstr>
  </property>
  <property fmtid="{D5CDD505-2E9C-101B-9397-08002B2CF9AE}" pid="6" name="Checklist Item">
    <vt:lpwstr>12</vt:lpwstr>
  </property>
  <property fmtid="{D5CDD505-2E9C-101B-9397-08002B2CF9AE}" pid="7" name="Queue to Publish">
    <vt:lpwstr>true</vt:lpwstr>
  </property>
  <property fmtid="{D5CDD505-2E9C-101B-9397-08002B2CF9AE}" pid="8" name="LCA Approver">
    <vt:lpwstr>n/a</vt:lpwstr>
  </property>
  <property fmtid="{D5CDD505-2E9C-101B-9397-08002B2CF9AE}" pid="9" name="Passed WWLP Review">
    <vt:lpwstr>true</vt:lpwstr>
  </property>
  <property fmtid="{D5CDD505-2E9C-101B-9397-08002B2CF9AE}" pid="10" name="Confidentiality Level">
    <vt:lpwstr>1</vt:lpwstr>
  </property>
</Properties>
</file>