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Default Extension="tiff" ContentType="image/tiff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5"/>
    <p:sldMasterId id="2147483687" r:id="rId6"/>
    <p:sldMasterId id="2147483694" r:id="rId7"/>
  </p:sldMasterIdLst>
  <p:notesMasterIdLst>
    <p:notesMasterId r:id="rId28"/>
  </p:notesMasterIdLst>
  <p:handoutMasterIdLst>
    <p:handoutMasterId r:id="rId29"/>
  </p:handoutMasterIdLst>
  <p:sldIdLst>
    <p:sldId id="309" r:id="rId8"/>
    <p:sldId id="310" r:id="rId9"/>
    <p:sldId id="337" r:id="rId10"/>
    <p:sldId id="306" r:id="rId11"/>
    <p:sldId id="353" r:id="rId12"/>
    <p:sldId id="355" r:id="rId13"/>
    <p:sldId id="356" r:id="rId14"/>
    <p:sldId id="357" r:id="rId15"/>
    <p:sldId id="315" r:id="rId16"/>
    <p:sldId id="342" r:id="rId17"/>
    <p:sldId id="283" r:id="rId18"/>
    <p:sldId id="336" r:id="rId19"/>
    <p:sldId id="334" r:id="rId20"/>
    <p:sldId id="299" r:id="rId21"/>
    <p:sldId id="343" r:id="rId22"/>
    <p:sldId id="344" r:id="rId23"/>
    <p:sldId id="345" r:id="rId24"/>
    <p:sldId id="347" r:id="rId25"/>
    <p:sldId id="330" r:id="rId26"/>
    <p:sldId id="352" r:id="rId27"/>
  </p:sldIdLst>
  <p:sldSz cx="9144000" cy="5715000" type="screen16x1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0385BFA-195E-4E9F-9E8A-86900EEC6D5D}">
      <p14:sectionPr xmlns="" xmlns:p14="http://schemas.microsoft.com/office/powerpoint/2007/7/12/main">
        <p14:section name="Default Section" slideIdLst="290 259 291 257" id="{C3459351-09B1-433F-8AB2-9610E19E905A}"/>
        <p14:section name="Changes and Benefits" slideIdLst="283 299 295 274 302 287 262 285 288 289 286" id="{38F60D94-D85A-4F92-9435-B95004430308}"/>
        <p14:section name="Offers and Timeline" slideIdLst="278 293 301 296 279 280 300" id="{F9FBA2FB-FFFB-4A76-B752-0E6F1AD1BFE3}"/>
        <p14:section name="Other" slideIdLst="264 263 275" id="{5BF5030C-89DC-4449-BFF0-5EF515EEEC5A}"/>
        <p14:section name="Product Descriptions" slideIdLst="265 281 282 268 269 270 271" id="{6456C300-55EF-4100-A959-26ABB6A3EFB4}"/>
      </p14:sectionPr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oug Seven" initials="DS" lastIdx="1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clrMru>
    <a:srgbClr val="000000"/>
  </p:clrMru>
  <p:extLst>
    <p:ext uri="{E76CE94A-603C-4142-B9EB-6D1370010A27}">
      <p14:discardImageEditData xmlns="" xmlns:p14="http://schemas.microsoft.com/office/powerpoint/2007/7/12/main" val="0"/>
    </p:ext>
    <p:ext uri="{D31A062A-798A-4329-ABDD-BBA856620510}">
      <p14:defaultImageDpi xmlns="" xmlns:p14="http://schemas.microsoft.com/office/powerpoint/2007/7/12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719" autoAdjust="0"/>
    <p:restoredTop sz="63348" autoAdjust="0"/>
  </p:normalViewPr>
  <p:slideViewPr>
    <p:cSldViewPr>
      <p:cViewPr varScale="1">
        <p:scale>
          <a:sx n="65" d="100"/>
          <a:sy n="65" d="100"/>
        </p:scale>
        <p:origin x="-660" y="-96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41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09-09-28T22:23:39.970" idx="13">
    <p:pos x="10" y="10"/>
    <p:text>Replace with new product logos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09-09-28T22:24:03.225" idx="14">
    <p:pos x="10" y="10"/>
    <p:text>Replace with new product logos</p:tex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501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E3C51B-1C6F-4CCC-A099-A9EB4793AA71}" type="datetimeFigureOut">
              <a:rPr lang="ru-RU" smtClean="0"/>
              <a:pPr/>
              <a:t>02.04.2010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468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5010" y="868468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DE6D5E-4996-4601-9F29-F780AC84A19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501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AAA18D-8F6A-435E-99BA-82E497B105C2}" type="datetimeFigureOut">
              <a:rPr lang="en-US" smtClean="0"/>
              <a:pPr/>
              <a:t>4/2/2010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468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5010" y="868468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DEABE6-2E9F-4834-AB8B-E599CB2FE3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07/7/12/main" val="15570541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msdn.microsoft.com/subscriptions/subscriptionschart.aspx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DEABE6-2E9F-4834-AB8B-E599CB2FE3B5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07/7/12/main" val="41815440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DEABE6-2E9F-4834-AB8B-E599CB2FE3B5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Сегодня</a:t>
            </a:r>
            <a:r>
              <a:rPr lang="ru-RU" baseline="0" dirty="0" smtClean="0"/>
              <a:t> 7 различных версий </a:t>
            </a:r>
            <a:r>
              <a:rPr lang="en-US" baseline="0" dirty="0" smtClean="0"/>
              <a:t>Visual Studio c </a:t>
            </a:r>
            <a:r>
              <a:rPr lang="ru-RU" baseline="0" dirty="0" smtClean="0"/>
              <a:t>подпиской </a:t>
            </a:r>
            <a:r>
              <a:rPr lang="en-US" baseline="0" dirty="0" smtClean="0"/>
              <a:t>MSDN</a:t>
            </a:r>
            <a:r>
              <a:rPr lang="ru-RU" baseline="0" dirty="0" smtClean="0"/>
              <a:t>, не включая </a:t>
            </a:r>
            <a:r>
              <a:rPr lang="en-US" baseline="0" dirty="0" smtClean="0"/>
              <a:t>Standard </a:t>
            </a:r>
            <a:r>
              <a:rPr lang="ru-RU" baseline="0" dirty="0" smtClean="0"/>
              <a:t>и </a:t>
            </a:r>
            <a:r>
              <a:rPr lang="en-US" baseline="0" dirty="0" smtClean="0"/>
              <a:t>Express Edition . </a:t>
            </a:r>
            <a:r>
              <a:rPr lang="ru-RU" baseline="0" dirty="0" smtClean="0"/>
              <a:t>Это очень сложно. 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ru-RU" baseline="0" dirty="0" smtClean="0"/>
              <a:t>Трудно сказать, какая версия </a:t>
            </a:r>
            <a:r>
              <a:rPr lang="en-US" baseline="0" dirty="0" smtClean="0"/>
              <a:t>Visual Studio </a:t>
            </a:r>
            <a:r>
              <a:rPr lang="ru-RU" baseline="0" dirty="0" smtClean="0"/>
              <a:t>подойдет под требования к продукту, без сравнения продуктов и </a:t>
            </a:r>
            <a:r>
              <a:rPr lang="en-US" baseline="0" dirty="0" smtClean="0"/>
              <a:t>MSDN</a:t>
            </a:r>
            <a:r>
              <a:rPr lang="ru-RU" baseline="0" dirty="0" smtClean="0"/>
              <a:t>, дискуссий по лицензированию </a:t>
            </a:r>
            <a:endParaRPr lang="en-US" baseline="0" dirty="0" smtClean="0"/>
          </a:p>
          <a:p>
            <a:endParaRPr lang="ru-RU" baseline="0" dirty="0" smtClean="0"/>
          </a:p>
          <a:p>
            <a:r>
              <a:rPr lang="en-US" baseline="0" dirty="0" smtClean="0"/>
              <a:t>[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DEABE6-2E9F-4834-AB8B-E599CB2FE3B5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07/7/12/main" val="1583488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Существующая</a:t>
            </a:r>
            <a:r>
              <a:rPr lang="ru-RU" baseline="0" dirty="0" smtClean="0"/>
              <a:t> линейка продуктов </a:t>
            </a:r>
            <a:r>
              <a:rPr lang="en-US" dirty="0" smtClean="0"/>
              <a:t>Visual Studio </a:t>
            </a:r>
            <a:r>
              <a:rPr lang="ru-RU" dirty="0" smtClean="0"/>
              <a:t>вводит в замешательство</a:t>
            </a:r>
            <a:r>
              <a:rPr lang="en-US" dirty="0" smtClean="0"/>
              <a:t>. </a:t>
            </a:r>
            <a:r>
              <a:rPr lang="ru-RU" dirty="0" smtClean="0"/>
              <a:t>Эт</a:t>
            </a:r>
            <a:r>
              <a:rPr lang="ru-RU" baseline="0" dirty="0" smtClean="0"/>
              <a:t>о не сюрприз ни для кого</a:t>
            </a:r>
            <a:r>
              <a:rPr lang="en-US" baseline="0" dirty="0" smtClean="0"/>
              <a:t>. </a:t>
            </a:r>
          </a:p>
          <a:p>
            <a:endParaRPr lang="en-US" baseline="0" dirty="0" smtClean="0"/>
          </a:p>
          <a:p>
            <a:r>
              <a:rPr lang="ru-RU" baseline="0" dirty="0" smtClean="0"/>
              <a:t>Сейчас Вы должны решать какую из семи редакций инструмента разработки выбрать в качестве среды разработки, я еще не упоминаю дополнительные продукты, такие как </a:t>
            </a:r>
            <a:r>
              <a:rPr lang="en-US" baseline="0" dirty="0" smtClean="0"/>
              <a:t>Team Foundation Server </a:t>
            </a:r>
            <a:r>
              <a:rPr lang="ru-RU" baseline="0" dirty="0" smtClean="0"/>
              <a:t>и </a:t>
            </a:r>
            <a:r>
              <a:rPr lang="en-US" baseline="0" dirty="0" smtClean="0"/>
              <a:t>Test Load Agent. </a:t>
            </a:r>
            <a:r>
              <a:rPr lang="ru-RU" baseline="0" dirty="0" smtClean="0"/>
              <a:t> Половина задачи – только определить, чем отличается один продукт от другого. 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ru-RU" baseline="0" dirty="0" smtClean="0"/>
              <a:t>Теперь выбор средств разработки, стал проще чем этот.</a:t>
            </a:r>
            <a:endParaRPr lang="en-US" baseline="0" dirty="0" smtClean="0"/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DEABE6-2E9F-4834-AB8B-E599CB2FE3B5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07/7/12/main" val="17575561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Да, мы понял</a:t>
            </a:r>
            <a:r>
              <a:rPr lang="ru-RU" baseline="0" dirty="0" smtClean="0"/>
              <a:t>и Вас</a:t>
            </a:r>
            <a:r>
              <a:rPr lang="en-US" dirty="0" smtClean="0"/>
              <a:t>. </a:t>
            </a:r>
            <a:r>
              <a:rPr lang="ru-RU" dirty="0" smtClean="0"/>
              <a:t>Вы хотели,</a:t>
            </a:r>
            <a:r>
              <a:rPr lang="ru-RU" baseline="0" dirty="0" smtClean="0"/>
              <a:t> чтобы было проще понимать, какая </a:t>
            </a:r>
            <a:r>
              <a:rPr lang="en-US" baseline="0" dirty="0" smtClean="0"/>
              <a:t>Visual Studio</a:t>
            </a:r>
            <a:r>
              <a:rPr lang="ru-RU" baseline="0" dirty="0" smtClean="0"/>
              <a:t>  нужна нашим клиентам.</a:t>
            </a:r>
          </a:p>
          <a:p>
            <a:endParaRPr lang="ru-RU" baseline="0" dirty="0" smtClean="0"/>
          </a:p>
          <a:p>
            <a:r>
              <a:rPr lang="ru-RU" baseline="0" dirty="0" smtClean="0"/>
              <a:t>В </a:t>
            </a:r>
            <a:r>
              <a:rPr lang="en-US" baseline="0" dirty="0" smtClean="0"/>
              <a:t>Visual Studio 2010 </a:t>
            </a:r>
            <a:r>
              <a:rPr lang="ru-RU" baseline="0" dirty="0" smtClean="0"/>
              <a:t>мы упростили продуктовую линейку и сделали проще для понимания разделение возможностей продуктов в продуктовой линейке.  Результат – меньше сложностей  и проще сделать выбор. 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[CLICK]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DEABE6-2E9F-4834-AB8B-E599CB2FE3B5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07/7/12/main" val="15814262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</a:t>
            </a:r>
            <a:r>
              <a:rPr lang="ru-RU" baseline="0" dirty="0" smtClean="0"/>
              <a:t> новых релизах </a:t>
            </a:r>
            <a:r>
              <a:rPr lang="en-US" dirty="0" smtClean="0"/>
              <a:t>Visual Studio 2010 </a:t>
            </a:r>
            <a:r>
              <a:rPr lang="ru-RU" dirty="0" smtClean="0"/>
              <a:t>мы пришли</a:t>
            </a:r>
            <a:r>
              <a:rPr lang="ru-RU" baseline="0" dirty="0" smtClean="0"/>
              <a:t> к модели с тремя вариантами – хороший, лучше и лучший </a:t>
            </a:r>
            <a:r>
              <a:rPr lang="en-US" baseline="0" dirty="0" smtClean="0"/>
              <a:t> – good, better and best.</a:t>
            </a:r>
          </a:p>
          <a:p>
            <a:endParaRPr lang="en-US" baseline="0" dirty="0" smtClean="0"/>
          </a:p>
          <a:p>
            <a:r>
              <a:rPr lang="en-US" baseline="0" dirty="0" smtClean="0"/>
              <a:t>[CLICK]</a:t>
            </a:r>
          </a:p>
          <a:p>
            <a:r>
              <a:rPr lang="ru-RU" baseline="0" dirty="0" smtClean="0"/>
              <a:t>Во-первых, хороший </a:t>
            </a:r>
            <a:r>
              <a:rPr lang="en-US" baseline="0" dirty="0" smtClean="0"/>
              <a:t>– Visual Studio 2010 Professional </a:t>
            </a:r>
            <a:r>
              <a:rPr lang="ru-RU" baseline="0" dirty="0" smtClean="0"/>
              <a:t>с или без </a:t>
            </a:r>
            <a:r>
              <a:rPr lang="en-US" baseline="0" dirty="0" smtClean="0"/>
              <a:t>MSDN. </a:t>
            </a:r>
            <a:r>
              <a:rPr lang="ru-RU" baseline="0" dirty="0" smtClean="0"/>
              <a:t>Э</a:t>
            </a:r>
            <a:r>
              <a:rPr lang="ru-RU" sz="1200" baseline="0" dirty="0" smtClean="0"/>
              <a:t>то продукт первой необходимости для базовых задач по разработке, чтобы помочь разработчикам легко внедрить в жизнь их идеи. Это новейший релиз </a:t>
            </a:r>
            <a:r>
              <a:rPr lang="en-US" sz="1200" baseline="0" dirty="0" smtClean="0"/>
              <a:t>c </a:t>
            </a:r>
            <a:r>
              <a:rPr lang="ru-RU" sz="1200" baseline="0" dirty="0" smtClean="0"/>
              <a:t>добавленным функционалом для разработки в </a:t>
            </a:r>
            <a:r>
              <a:rPr lang="en-US" sz="1200" baseline="0" dirty="0" smtClean="0"/>
              <a:t>SharePoint</a:t>
            </a:r>
            <a:r>
              <a:rPr lang="ru-RU" sz="1200" baseline="0" dirty="0" smtClean="0"/>
              <a:t>. 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[CLICK]</a:t>
            </a:r>
          </a:p>
          <a:p>
            <a:r>
              <a:rPr lang="ru-RU" baseline="0" dirty="0" smtClean="0"/>
              <a:t>Далее</a:t>
            </a:r>
            <a:r>
              <a:rPr lang="en-US" baseline="0" dirty="0" smtClean="0"/>
              <a:t>, </a:t>
            </a:r>
            <a:r>
              <a:rPr lang="ru-RU" baseline="0" dirty="0" smtClean="0"/>
              <a:t>в дополнение ко всем возможностям профессиональной версии, </a:t>
            </a:r>
            <a:r>
              <a:rPr lang="en-US" baseline="0" dirty="0" smtClean="0"/>
              <a:t>Premium-</a:t>
            </a:r>
            <a:r>
              <a:rPr lang="ru-RU" baseline="0" dirty="0" smtClean="0"/>
              <a:t> версия – полный набор инструментов для создания гибких, высококачественных приложений, представляет возможности ранее существовавшие в продуктах </a:t>
            </a:r>
            <a:r>
              <a:rPr lang="en-US" baseline="0" dirty="0" smtClean="0"/>
              <a:t>Visual Studio Team System</a:t>
            </a:r>
            <a:r>
              <a:rPr lang="ru-RU" baseline="0" dirty="0" smtClean="0"/>
              <a:t>, включая возможности разработки баз данных в </a:t>
            </a:r>
            <a:r>
              <a:rPr lang="ru-RU" baseline="0" dirty="0" err="1" smtClean="0"/>
              <a:t>оффлайн-режиме</a:t>
            </a:r>
            <a:r>
              <a:rPr lang="ru-RU" baseline="0" dirty="0" smtClean="0"/>
              <a:t>, статистический анализ когда.</a:t>
            </a:r>
            <a:endParaRPr lang="en-US" b="1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[CLICK]</a:t>
            </a:r>
          </a:p>
          <a:p>
            <a:r>
              <a:rPr lang="ru-RU" baseline="0" dirty="0" smtClean="0"/>
              <a:t>И на самом верху этого набора -</a:t>
            </a:r>
            <a:r>
              <a:rPr lang="en-US" baseline="0" dirty="0" smtClean="0"/>
              <a:t> Visual Studio 2010 Ultimate. </a:t>
            </a:r>
            <a:r>
              <a:rPr lang="ru-RU" baseline="0" dirty="0" smtClean="0"/>
              <a:t> Этот продукт </a:t>
            </a:r>
            <a:r>
              <a:rPr lang="ru-RU" sz="1200" dirty="0" smtClean="0"/>
              <a:t>всеобъемлющий</a:t>
            </a:r>
            <a:r>
              <a:rPr lang="ru-RU" sz="1200" baseline="0" dirty="0" smtClean="0"/>
              <a:t> комплект инструментов для поддержки жизненного цикла разработки приложений для команд, гарантирующий качественные результаты во всех областях от дизайна до развертывания. С </a:t>
            </a:r>
            <a:r>
              <a:rPr lang="en-US" sz="1200" baseline="0" dirty="0" smtClean="0"/>
              <a:t>U</a:t>
            </a:r>
            <a:r>
              <a:rPr lang="en-US" sz="1200" dirty="0" smtClean="0"/>
              <a:t>ltimate, </a:t>
            </a:r>
            <a:r>
              <a:rPr lang="ru-RU" sz="1200" dirty="0" smtClean="0"/>
              <a:t>Вы</a:t>
            </a:r>
            <a:r>
              <a:rPr lang="ru-RU" sz="1200" baseline="0" dirty="0" smtClean="0"/>
              <a:t> получаете все </a:t>
            </a:r>
            <a:r>
              <a:rPr lang="en-US" sz="1200" dirty="0" smtClean="0"/>
              <a:t>–</a:t>
            </a:r>
            <a:r>
              <a:rPr lang="ru-RU" sz="1200" dirty="0" smtClean="0"/>
              <a:t>и</a:t>
            </a:r>
            <a:r>
              <a:rPr lang="ru-RU" sz="1200" baseline="0" dirty="0" smtClean="0"/>
              <a:t>нструменты для проектирования архитектуры, инструменты для тестирования, и все, что есть в </a:t>
            </a:r>
            <a:r>
              <a:rPr lang="en-US" sz="1200" baseline="0" dirty="0" smtClean="0"/>
              <a:t>Premium </a:t>
            </a:r>
            <a:r>
              <a:rPr lang="ru-RU" sz="1200" baseline="0" dirty="0" smtClean="0"/>
              <a:t>и</a:t>
            </a:r>
            <a:r>
              <a:rPr lang="en-US" sz="1200" baseline="0" dirty="0" smtClean="0"/>
              <a:t> Professional.</a:t>
            </a:r>
            <a:endParaRPr lang="en-US" baseline="0" dirty="0" smtClean="0"/>
          </a:p>
          <a:p>
            <a:endParaRPr lang="en-US" dirty="0" smtClean="0"/>
          </a:p>
          <a:p>
            <a:r>
              <a:rPr lang="en-US" dirty="0" smtClean="0"/>
              <a:t>[CLICK]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DEABE6-2E9F-4834-AB8B-E599CB2FE3B5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07/7/12/main" val="23711553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Еще раз напомню 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возможности каждого продукта. Более широкий список возможностей найдете на 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www.microsoft.com.vstudio.</a:t>
            </a:r>
          </a:p>
          <a:p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Microsoft Visual Studio 2010 Professional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инструмент первой необходимости для базовых задач по разработке. Он содержит функционал для разработки под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Windows, Web,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разработки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под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Office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 также новый функционал для разработки под 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SharePoint 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(возможность создания 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web-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элементов, списков, потоков задач, событий и т.п.) и «облачной» операционной системы 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Windows Azure. 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Это также новые инструменты для разработки </a:t>
            </a:r>
            <a:r>
              <a:rPr lang="ru-RU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приложенией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под 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Silverlight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для </a:t>
            </a:r>
            <a:r>
              <a:rPr lang="ru-RU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много-ядерных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платформ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[CLICK]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Microsoft Visual Studio 2010 Premium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это набор инструментов для разработчиков для создания гибких, высококачественных приложений. В дополнение к функционалу 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VS Pro c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одержит поддержку разработки баз данных в режиме </a:t>
            </a:r>
            <a:r>
              <a:rPr lang="ru-RU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оффлайн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включая модульное тестирование и управление изменениями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статический анализ кода, анализ производительности, анализ покрытия кода тестами и метрики кода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ru-RU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Test Impact Analysis – 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средство, позволяющее узнать, как изменения, внесенные в код, могут повлиять на тест: оно предоставляет список тестов, которые необходимо выполнить после того, как был изменен исходный код проекта, что существенно упрощает и ускоряет верификацию кода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ru-RU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Test Data generation – 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позволяет заполнить тестовую базу данными, соответствующими схеме. </a:t>
            </a:r>
          </a:p>
          <a:p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Поддержка функций 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Generate from Usage 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позволяет реализовать подход к разработке и тестированию, называемый 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Test Driven Development – Visual Studio 2010 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сгенерирует все «заглушки» для модульного тестирования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[CLICK]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Microsoft Visual Studio 2010 Ultimate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полный набор инструментов для поддержки ЖЦ разработки приложений для команд с гарантией качественный результатов от дизайна до внедрения. Содержит функционал версий 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VS Pro 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VS Premium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а также набор дополнительных опций. Включает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IntelliTrace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новый исторический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отладчик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 поддерживающий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сбор информации о системе и среде выполнения тестов, таким образом разработчики всегда смогут воспроизвести ошибку именно в том контексте, в котором она была обнаружена.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Architecture Explorer – 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средство анализа архитектуры приложений и просмотра диаграмм.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[CLICK]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DEABE6-2E9F-4834-AB8B-E599CB2FE3B5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xmlns="" val="16699686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Есть</a:t>
            </a:r>
            <a:r>
              <a:rPr lang="ru-RU" baseline="0" dirty="0" smtClean="0"/>
              <a:t> несколько дополнительных продуктов в семействе </a:t>
            </a:r>
            <a:r>
              <a:rPr lang="en-US" baseline="0" dirty="0" smtClean="0"/>
              <a:t>Visual Stu</a:t>
            </a:r>
            <a:r>
              <a:rPr lang="en-US" dirty="0" smtClean="0"/>
              <a:t>dio 2010</a:t>
            </a:r>
            <a:r>
              <a:rPr lang="en-US" baseline="0" dirty="0" smtClean="0"/>
              <a:t>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Team Foundation Server 2010  -</a:t>
            </a:r>
            <a:r>
              <a:rPr lang="ru-RU" baseline="0" dirty="0" smtClean="0"/>
              <a:t>  центральный продукт, единый портал для группы разработки.</a:t>
            </a:r>
            <a:r>
              <a:rPr lang="en-US" baseline="0" dirty="0" smtClean="0"/>
              <a:t> </a:t>
            </a:r>
            <a:r>
              <a:rPr lang="ru-RU" baseline="0" dirty="0" smtClean="0"/>
              <a:t>Обеспечивает контроль, отслеживание ошибок и автоматизацию процесса сборки. По мере развития дисциплины работы с проектами компании могут начать использовать такую функциональность, как управление проектами, управление требованиями, тестирование. </a:t>
            </a:r>
          </a:p>
          <a:p>
            <a:endParaRPr lang="ru-RU" baseline="0" dirty="0" smtClean="0"/>
          </a:p>
          <a:p>
            <a:r>
              <a:rPr lang="en-US" b="1" baseline="0" dirty="0" smtClean="0"/>
              <a:t>[CLICK]</a:t>
            </a:r>
            <a:endParaRPr lang="ru-RU" b="1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Team Lab Management 2010 </a:t>
            </a:r>
            <a:r>
              <a:rPr lang="ru-RU" baseline="0" dirty="0" smtClean="0"/>
              <a:t>позволяет командам конфигурировать и управлять виртуальной средой разработки и тестирования. </a:t>
            </a:r>
            <a:r>
              <a:rPr lang="en-US" baseline="0" dirty="0" smtClean="0"/>
              <a:t>Team Lab Management </a:t>
            </a:r>
            <a:r>
              <a:rPr lang="ru-RU" baseline="0" dirty="0" smtClean="0"/>
              <a:t>обеспечивает команды возможностями создания шаблонов среды, задание критериев качества, а также проверки изменений в среде. Такие изменения могут быть ассоциированы с ошибками, найденными средствами </a:t>
            </a:r>
            <a:r>
              <a:rPr lang="en-US" baseline="0" dirty="0" smtClean="0"/>
              <a:t>Microsoft Test </a:t>
            </a:r>
            <a:r>
              <a:rPr lang="ru-RU" baseline="0" dirty="0" smtClean="0"/>
              <a:t>и </a:t>
            </a:r>
            <a:r>
              <a:rPr lang="en-US" baseline="0" dirty="0" smtClean="0"/>
              <a:t>Lab Manager</a:t>
            </a:r>
            <a:r>
              <a:rPr lang="ru-RU" baseline="0" dirty="0" smtClean="0"/>
              <a:t>, и таким образом разработчики смогут открыть среду ровно в том месте, где была обнаружена ошибка на уровне приложения. </a:t>
            </a:r>
          </a:p>
          <a:p>
            <a:r>
              <a:rPr lang="en-US" b="1" baseline="0" dirty="0" smtClean="0"/>
              <a:t>[CLICK]</a:t>
            </a:r>
          </a:p>
          <a:p>
            <a:endParaRPr lang="en-US" baseline="0" dirty="0" smtClean="0"/>
          </a:p>
          <a:p>
            <a:r>
              <a:rPr lang="en-US" baseline="0" dirty="0" smtClean="0"/>
              <a:t>Visual Studio Test Elements 2010 – </a:t>
            </a:r>
            <a:r>
              <a:rPr lang="ru-RU" baseline="0" dirty="0" smtClean="0"/>
              <a:t>средство управления тестовыми сценариями, ручного выполнения тестов, включенных в цикл разработки приложений. Данное средств предназначено для специалистов по тестированию приложений и не включает среду разработки </a:t>
            </a:r>
            <a:r>
              <a:rPr lang="en-US" baseline="0" dirty="0" smtClean="0"/>
              <a:t>Visual Studio</a:t>
            </a:r>
            <a:r>
              <a:rPr lang="ru-RU" baseline="0" dirty="0" smtClean="0"/>
              <a:t>.</a:t>
            </a:r>
            <a:endParaRPr lang="en-US" baseline="0" dirty="0" smtClean="0"/>
          </a:p>
          <a:p>
            <a:endParaRPr lang="en-US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baseline="0" dirty="0" smtClean="0"/>
              <a:t>[CLICK]</a:t>
            </a:r>
            <a:endParaRPr lang="en-US" baseline="0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DEABE6-2E9F-4834-AB8B-E599CB2FE3B5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xmlns="" val="38215183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DEABE6-2E9F-4834-AB8B-E599CB2FE3B5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Давайте</a:t>
            </a:r>
            <a:r>
              <a:rPr lang="ru-RU" baseline="0" dirty="0" smtClean="0"/>
              <a:t> резюмируем</a:t>
            </a:r>
            <a:r>
              <a:rPr lang="en-US" dirty="0" smtClean="0"/>
              <a:t>. </a:t>
            </a:r>
            <a:r>
              <a:rPr lang="ru-RU" dirty="0" smtClean="0"/>
              <a:t>Беспрецедентное</a:t>
            </a:r>
            <a:r>
              <a:rPr lang="ru-RU" baseline="0" dirty="0" smtClean="0"/>
              <a:t> предложение переведет ваших заказчиков на следующий более высокий уровень </a:t>
            </a:r>
            <a:r>
              <a:rPr lang="en-US" baseline="0" dirty="0" smtClean="0"/>
              <a:t>Visual Studio </a:t>
            </a:r>
            <a:r>
              <a:rPr lang="ru-RU" baseline="0" dirty="0" smtClean="0"/>
              <a:t>при выходе </a:t>
            </a:r>
            <a:r>
              <a:rPr lang="en-US" baseline="0" dirty="0" smtClean="0"/>
              <a:t>VS2010.</a:t>
            </a:r>
          </a:p>
          <a:p>
            <a:endParaRPr lang="en-US" baseline="0" dirty="0" smtClean="0"/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Что бы получить на это право Вы должны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A.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Иметь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Visual Studio 2008 Professional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или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Visual Studio Team System 2008 (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любая редакция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MSDN Premium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B.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Ваша подписка должна быть активна в момент выхода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Visual Studio 2010 .</a:t>
            </a:r>
          </a:p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Так когда же выходит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VS 2010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DEABE6-2E9F-4834-AB8B-E599CB2FE3B5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07/7/12/main" val="32151829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Кульминационный момент 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выхода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Visual Studio 2010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наступит в Лас-Вегасе, США,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 понедельник, 12 апреля 2010 года с доклада руководителей компании Майкрософт. В течение этих же 24 часов, 4 дополнительных основных мероприятия произойдут вокруг в мире. Мероприятия будут записываться, а также будет организована прямая трансляция из США. 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DEABE6-2E9F-4834-AB8B-E599CB2FE3B5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07/7/12/main" val="13347523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Visual Studio </a:t>
            </a:r>
            <a:r>
              <a:rPr lang="ru-RU" dirty="0" smtClean="0"/>
              <a:t>лицензируются по принципу «на пользователя». Одно лицо может использовать программное средство для проектирования, разработки, тестирования или демонстрации своих программ на любом количестве устройств. Лицензия необходима каждому лицу, использующему программное средство.</a:t>
            </a:r>
          </a:p>
          <a:p>
            <a:endParaRPr lang="en-US" baseline="0" dirty="0" smtClean="0"/>
          </a:p>
          <a:p>
            <a:r>
              <a:rPr lang="ru-RU" dirty="0" smtClean="0"/>
              <a:t>Подписки MSDN предлагаются только индивидуально, не существует «групповых» подписок или преимуществ совместного использования подписки.  Для каждого члена вашей группы разработки программных средств необходимо </a:t>
            </a:r>
            <a:r>
              <a:rPr lang="ru-RU" dirty="0" smtClean="0">
                <a:hlinkClick r:id="rId3" action="ppaction://hlinkfile"/>
              </a:rPr>
              <a:t>выбрать подходящую подписку MSDN</a:t>
            </a:r>
            <a:r>
              <a:rPr lang="en-US" dirty="0" smtClean="0"/>
              <a:t>.</a:t>
            </a:r>
          </a:p>
          <a:p>
            <a:endParaRPr lang="ru-R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DEABE6-2E9F-4834-AB8B-E599CB2FE3B5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DEABE6-2E9F-4834-AB8B-E599CB2FE3B5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Компонент </a:t>
            </a:r>
            <a:r>
              <a:rPr lang="ru-RU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Team </a:t>
            </a:r>
            <a:r>
              <a:rPr lang="ru-RU" sz="1200" b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Test</a:t>
            </a:r>
            <a:r>
              <a:rPr lang="ru-RU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Load</a:t>
            </a:r>
            <a:r>
              <a:rPr lang="ru-RU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Agent</a:t>
            </a:r>
            <a:r>
              <a:rPr lang="ru-RU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представляет собой сервис на 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локальном компьютере, который получает запросы от контроллеров тестов и запускает указанные тесты.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DEABE6-2E9F-4834-AB8B-E599CB2FE3B5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Коробки</a:t>
            </a:r>
            <a:r>
              <a:rPr lang="ru-RU" baseline="0" dirty="0" smtClean="0"/>
              <a:t> </a:t>
            </a:r>
            <a:r>
              <a:rPr lang="en-US" baseline="0" dirty="0" smtClean="0"/>
              <a:t>VS </a:t>
            </a:r>
            <a:r>
              <a:rPr lang="ru-RU" baseline="0" dirty="0" smtClean="0"/>
              <a:t>рассчитаны только на коммерческие организации. </a:t>
            </a:r>
          </a:p>
          <a:p>
            <a:r>
              <a:rPr lang="ru-RU" baseline="0" dirty="0" smtClean="0"/>
              <a:t>При покупке лицензий пользователь получает значительную скидку по сравнению со стоимостью тех же продуктов в виде коробок.</a:t>
            </a:r>
          </a:p>
          <a:p>
            <a:r>
              <a:rPr lang="ru-RU" baseline="0" dirty="0" smtClean="0"/>
              <a:t>Снижаются затраты на приобретение и хранение продуктов. Покупатели не оплачивают и не получают излишние, ненужные диски и документацию. Оплачивается только лицензия, что снижает общие затраты.</a:t>
            </a:r>
          </a:p>
          <a:p>
            <a:pPr>
              <a:buFont typeface="Arial" pitchFamily="34" charset="0"/>
              <a:buNone/>
            </a:pPr>
            <a:endParaRPr lang="ru-RU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DEABE6-2E9F-4834-AB8B-E599CB2FE3B5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aseline="0" dirty="0" smtClean="0"/>
              <a:t>Лицензии – удобный и выгодный способ приобретения для широкого круга организаций:</a:t>
            </a:r>
          </a:p>
          <a:p>
            <a:pPr>
              <a:buFont typeface="Arial" pitchFamily="34" charset="0"/>
              <a:buChar char="•"/>
            </a:pPr>
            <a:r>
              <a:rPr lang="ru-RU" baseline="0" dirty="0" smtClean="0"/>
              <a:t> Для образовательных учреждений существуют специальные цены </a:t>
            </a:r>
            <a:r>
              <a:rPr lang="en-US" baseline="0" dirty="0" smtClean="0"/>
              <a:t>Open Academic</a:t>
            </a:r>
            <a:endParaRPr lang="ru-RU" baseline="0" dirty="0" smtClean="0"/>
          </a:p>
          <a:p>
            <a:pPr>
              <a:buFont typeface="Arial" pitchFamily="34" charset="0"/>
              <a:buChar char="•"/>
            </a:pPr>
            <a:r>
              <a:rPr lang="ru-RU" baseline="0" dirty="0" smtClean="0"/>
              <a:t> Существует специальная программа для </a:t>
            </a:r>
            <a:r>
              <a:rPr lang="ru-RU" baseline="0" dirty="0" err="1" smtClean="0"/>
              <a:t>гос</a:t>
            </a:r>
            <a:r>
              <a:rPr lang="ru-RU" baseline="0" dirty="0" smtClean="0"/>
              <a:t> структур</a:t>
            </a:r>
          </a:p>
          <a:p>
            <a:pPr>
              <a:buFont typeface="Arial" pitchFamily="34" charset="0"/>
              <a:buChar char="•"/>
            </a:pPr>
            <a:r>
              <a:rPr lang="ru-RU" baseline="0" dirty="0" smtClean="0"/>
              <a:t> Для корпоративных клиентов, имеющих сеть </a:t>
            </a:r>
            <a:r>
              <a:rPr lang="ru-RU" baseline="0" dirty="0" err="1" smtClean="0"/>
              <a:t>аффилированных</a:t>
            </a:r>
            <a:r>
              <a:rPr lang="ru-RU" baseline="0" dirty="0" smtClean="0"/>
              <a:t> лиц, предусмотрены специальные условия</a:t>
            </a:r>
          </a:p>
          <a:p>
            <a:pPr>
              <a:buFont typeface="Arial" pitchFamily="34" charset="0"/>
              <a:buNone/>
            </a:pPr>
            <a:endParaRPr lang="ru-RU" baseline="0" dirty="0" smtClean="0"/>
          </a:p>
          <a:p>
            <a:pPr>
              <a:buFont typeface="Arial" pitchFamily="34" charset="0"/>
              <a:buNone/>
            </a:pPr>
            <a:r>
              <a:rPr lang="ru-RU" baseline="0" dirty="0" smtClean="0"/>
              <a:t>В рамках </a:t>
            </a:r>
            <a:r>
              <a:rPr lang="en-US" baseline="0" dirty="0" smtClean="0"/>
              <a:t>Open License</a:t>
            </a:r>
            <a:r>
              <a:rPr lang="ru-RU" baseline="0" dirty="0" smtClean="0"/>
              <a:t> существует несколько типов лицензий:</a:t>
            </a:r>
          </a:p>
          <a:p>
            <a:pPr>
              <a:buFont typeface="Arial" pitchFamily="34" charset="0"/>
              <a:buChar char="•"/>
            </a:pPr>
            <a:r>
              <a:rPr lang="ru-RU" baseline="0" dirty="0" smtClean="0"/>
              <a:t> </a:t>
            </a:r>
            <a:r>
              <a:rPr lang="en-US" baseline="0" dirty="0" smtClean="0"/>
              <a:t>Standard – </a:t>
            </a:r>
            <a:r>
              <a:rPr lang="ru-RU" baseline="0" dirty="0" smtClean="0"/>
              <a:t>полная новая лицензия на конкретную языковую и порядковую версию продукта.</a:t>
            </a:r>
          </a:p>
          <a:p>
            <a:pPr>
              <a:buFont typeface="Arial" pitchFamily="34" charset="0"/>
              <a:buChar char="•"/>
            </a:pPr>
            <a:r>
              <a:rPr lang="ru-RU" baseline="0" dirty="0" smtClean="0"/>
              <a:t> </a:t>
            </a:r>
            <a:r>
              <a:rPr lang="en-US" baseline="0" dirty="0" smtClean="0"/>
              <a:t>SA – </a:t>
            </a:r>
            <a:r>
              <a:rPr lang="ru-RU" baseline="0" dirty="0" smtClean="0"/>
              <a:t>право перехода на последующие версии продукта, которые будут выпущены в течение срока действия лицензионного соглашения </a:t>
            </a:r>
            <a:r>
              <a:rPr lang="en-US" baseline="0" dirty="0" smtClean="0"/>
              <a:t>Open License</a:t>
            </a:r>
            <a:r>
              <a:rPr lang="ru-RU" baseline="0" dirty="0" smtClean="0"/>
              <a:t>, плюс ряд преимуществ</a:t>
            </a:r>
          </a:p>
          <a:p>
            <a:pPr>
              <a:buFont typeface="Arial" pitchFamily="34" charset="0"/>
              <a:buChar char="•"/>
            </a:pPr>
            <a:r>
              <a:rPr lang="en-US" baseline="0" dirty="0" err="1" smtClean="0"/>
              <a:t>Lic&amp;SA</a:t>
            </a:r>
            <a:r>
              <a:rPr lang="en-US" baseline="0" dirty="0" smtClean="0"/>
              <a:t> – </a:t>
            </a:r>
            <a:r>
              <a:rPr lang="ru-RU" baseline="0" dirty="0" smtClean="0"/>
              <a:t>Объединенная позиция.</a:t>
            </a:r>
          </a:p>
          <a:p>
            <a:pPr>
              <a:buFont typeface="Arial" pitchFamily="34" charset="0"/>
              <a:buNone/>
            </a:pPr>
            <a:endParaRPr lang="ru-RU" baseline="0" dirty="0" smtClean="0"/>
          </a:p>
          <a:p>
            <a:pPr>
              <a:buFont typeface="Arial" pitchFamily="34" charset="0"/>
              <a:buNone/>
            </a:pPr>
            <a:endParaRPr lang="ru-RU" baseline="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DEABE6-2E9F-4834-AB8B-E599CB2FE3B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26FCCF8-2AFB-4725-8E90-08EBCC58B7B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 smtClean="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dirty="0" smtClean="0"/>
              <a:t>Программа </a:t>
            </a:r>
            <a:r>
              <a:rPr lang="en-US" dirty="0" smtClean="0"/>
              <a:t>Open Value </a:t>
            </a:r>
            <a:r>
              <a:rPr lang="ru-RU" dirty="0" smtClean="0"/>
              <a:t>упрощает</a:t>
            </a:r>
            <a:r>
              <a:rPr lang="ru-RU" baseline="0" dirty="0" smtClean="0"/>
              <a:t> управление лицензиями, управление затратами. Программа предлагает бессрочные, так называемое «вечные» лицензии по трехлетнему лицензионному соглашению.</a:t>
            </a:r>
          </a:p>
          <a:p>
            <a:pPr eaLnBrk="1" hangingPunct="1">
              <a:spcBef>
                <a:spcPct val="0"/>
              </a:spcBef>
            </a:pPr>
            <a:r>
              <a:rPr lang="ru-RU" baseline="0" dirty="0" smtClean="0"/>
              <a:t>Наряду с ПО предоставляется круглосуточная поддержка по телефону, обучение, </a:t>
            </a:r>
            <a:r>
              <a:rPr lang="en-US" baseline="0" dirty="0" smtClean="0"/>
              <a:t>IT-</a:t>
            </a:r>
            <a:r>
              <a:rPr lang="ru-RU" baseline="0" dirty="0" smtClean="0"/>
              <a:t>инструменты для развертывания, управления и обновления ПО. </a:t>
            </a:r>
            <a:endParaRPr lang="en-US" baseline="0" dirty="0" smtClean="0"/>
          </a:p>
          <a:p>
            <a:pPr eaLnBrk="1" hangingPunct="1">
              <a:spcBef>
                <a:spcPct val="0"/>
              </a:spcBef>
            </a:pPr>
            <a:r>
              <a:rPr lang="ru-RU" baseline="0" dirty="0" smtClean="0"/>
              <a:t>Преимущества </a:t>
            </a:r>
            <a:r>
              <a:rPr lang="en-US" baseline="0" dirty="0" smtClean="0"/>
              <a:t>SA </a:t>
            </a:r>
            <a:r>
              <a:rPr lang="ru-RU" baseline="0" dirty="0" smtClean="0"/>
              <a:t>ориентированы на 5 ключевых этапов использования ПО: планирование, установка, использование, поддержка, переход на другие версии. Преимущества включают рассрочку платежей, ваучеры на обучение, тех поддержку 24х7, сервер холодного резервирования для аварийного восстановления.</a:t>
            </a:r>
          </a:p>
          <a:p>
            <a:pPr eaLnBrk="1" hangingPunct="1">
              <a:spcBef>
                <a:spcPct val="0"/>
              </a:spcBef>
            </a:pPr>
            <a:r>
              <a:rPr lang="ru-RU" baseline="0" dirty="0" smtClean="0"/>
              <a:t>Первоначальный заказ – одна лицензия на подписку </a:t>
            </a:r>
            <a:r>
              <a:rPr lang="en-US" baseline="0" dirty="0" smtClean="0"/>
              <a:t>MSDN</a:t>
            </a:r>
            <a:r>
              <a:rPr lang="ru-RU" baseline="0" dirty="0" smtClean="0"/>
              <a:t> с </a:t>
            </a:r>
            <a:r>
              <a:rPr lang="en-US" baseline="0" dirty="0" smtClean="0"/>
              <a:t>SA</a:t>
            </a:r>
            <a:r>
              <a:rPr lang="ru-RU" baseline="0" dirty="0" smtClean="0"/>
              <a:t>. Дополнительные заказы можно размещать в течение трех лет с момента подписания первоначального соглашения. При этом цены фиксируются на момент подписания соглашения. </a:t>
            </a:r>
          </a:p>
          <a:p>
            <a:pPr eaLnBrk="1" hangingPunct="1">
              <a:spcBef>
                <a:spcPct val="0"/>
              </a:spcBef>
            </a:pPr>
            <a:r>
              <a:rPr lang="ru-RU" baseline="0" dirty="0" smtClean="0"/>
              <a:t>Клиенты могут устанавливать лицензионные продукты и пользоваться ими на дополнительных ПК, когда это необходимо. При этом они должны разместить заказы на дополнительные продукты в течение месяца. </a:t>
            </a:r>
          </a:p>
          <a:p>
            <a:pPr eaLnBrk="1" hangingPunct="1">
              <a:spcBef>
                <a:spcPct val="0"/>
              </a:spcBef>
            </a:pPr>
            <a:r>
              <a:rPr lang="ru-RU" baseline="0" dirty="0" smtClean="0"/>
              <a:t>Вы имеете возможность скачать продукты на сайте </a:t>
            </a:r>
            <a:r>
              <a:rPr lang="en-US" baseline="0" dirty="0" smtClean="0"/>
              <a:t>Volume Licensing Service Center</a:t>
            </a:r>
            <a:r>
              <a:rPr lang="ru-RU" baseline="0" dirty="0" smtClean="0"/>
              <a:t>. Через сайт можно легко отслеживать и контролировать лицензии, загружать ПО. Для доступа требуется номер лицензии и учетная запись </a:t>
            </a:r>
            <a:r>
              <a:rPr lang="en-US" baseline="0" dirty="0" smtClean="0"/>
              <a:t>Windows Live ID</a:t>
            </a:r>
            <a:r>
              <a:rPr lang="ru-RU" baseline="0" dirty="0" smtClean="0"/>
              <a:t>.</a:t>
            </a:r>
          </a:p>
          <a:p>
            <a:pPr eaLnBrk="1" hangingPunct="1">
              <a:spcBef>
                <a:spcPct val="0"/>
              </a:spcBef>
            </a:pPr>
            <a:r>
              <a:rPr lang="ru-RU" baseline="0" dirty="0" smtClean="0"/>
              <a:t>По окончании трехлетнего соглашения клиенты могут продлить свое соглашение еще на три года.</a:t>
            </a:r>
            <a:endParaRPr lang="ru-RU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OVS – </a:t>
            </a:r>
            <a:r>
              <a:rPr lang="ru-RU" dirty="0" smtClean="0"/>
              <a:t>комплексная</a:t>
            </a:r>
            <a:r>
              <a:rPr lang="ru-RU" baseline="0" dirty="0" smtClean="0"/>
              <a:t> программа по принципу подписки, позволяет оперативно добавлять и уменьшать количество лицензий. Программа предоставляет подписные лицензии, которые дают право использовать ПО до окончания срока действия соглашения.</a:t>
            </a:r>
          </a:p>
          <a:p>
            <a:r>
              <a:rPr lang="ru-RU" baseline="0" dirty="0" smtClean="0"/>
              <a:t>Необходимо приобрести базовые продукты для всех настольных ПК в своей организации, способных запускать выбранный продукт.</a:t>
            </a:r>
          </a:p>
          <a:p>
            <a:r>
              <a:rPr lang="ru-RU" baseline="0" dirty="0" smtClean="0"/>
              <a:t>Существует два типа лицензий:</a:t>
            </a:r>
          </a:p>
          <a:p>
            <a:pPr>
              <a:buFont typeface="Arial" pitchFamily="34" charset="0"/>
              <a:buChar char="•"/>
            </a:pPr>
            <a:r>
              <a:rPr lang="ru-RU" baseline="0" dirty="0" smtClean="0"/>
              <a:t> Пакеты </a:t>
            </a:r>
            <a:r>
              <a:rPr lang="en-US" baseline="0" dirty="0" err="1" smtClean="0"/>
              <a:t>Lic&amp;SA</a:t>
            </a:r>
            <a:r>
              <a:rPr lang="en-US" baseline="0" dirty="0" smtClean="0"/>
              <a:t> – </a:t>
            </a:r>
            <a:r>
              <a:rPr lang="ru-RU" baseline="0" dirty="0" smtClean="0"/>
              <a:t>для приобретения выбранных лицензий в рассрочку</a:t>
            </a:r>
          </a:p>
          <a:p>
            <a:pPr>
              <a:buFont typeface="Arial" pitchFamily="34" charset="0"/>
              <a:buChar char="•"/>
            </a:pPr>
            <a:r>
              <a:rPr lang="ru-RU" baseline="0" dirty="0" smtClean="0"/>
              <a:t> Выкуп лицензии по окончании срока действия соглашения, что позволяет превратить временную лицензию в постоянную.</a:t>
            </a:r>
          </a:p>
          <a:p>
            <a:pPr>
              <a:buFont typeface="Arial" pitchFamily="34" charset="0"/>
              <a:buNone/>
            </a:pPr>
            <a:r>
              <a:rPr lang="ru-RU" baseline="0" dirty="0" smtClean="0"/>
              <a:t>Первоначальный заказ должен состоять из базового продукта для всех ПК организации и дополнительных продуктов. При покупке лицензий для 250 ПК предоставляется </a:t>
            </a:r>
            <a:r>
              <a:rPr lang="ru-RU" baseline="0" dirty="0" err="1" smtClean="0"/>
              <a:t>доп</a:t>
            </a:r>
            <a:r>
              <a:rPr lang="ru-RU" baseline="0" dirty="0" smtClean="0"/>
              <a:t> скидка.</a:t>
            </a:r>
          </a:p>
          <a:p>
            <a:pPr>
              <a:buFont typeface="Arial" pitchFamily="34" charset="0"/>
              <a:buNone/>
            </a:pPr>
            <a:r>
              <a:rPr lang="ru-RU" baseline="0" dirty="0" smtClean="0"/>
              <a:t>Клиенты могут увеличить или уменьшить количество лицензий, если количество установок изменилось, при этом минимальные требования </a:t>
            </a:r>
            <a:r>
              <a:rPr lang="ru-RU" baseline="0" dirty="0" smtClean="0"/>
              <a:t>отсутствуют. </a:t>
            </a:r>
            <a:r>
              <a:rPr lang="ru-RU" baseline="0" dirty="0" smtClean="0"/>
              <a:t>Клиенты должны размещать </a:t>
            </a:r>
            <a:r>
              <a:rPr lang="ru-RU" baseline="0" dirty="0" smtClean="0"/>
              <a:t>новые </a:t>
            </a:r>
            <a:r>
              <a:rPr lang="ru-RU" baseline="0" dirty="0" smtClean="0"/>
              <a:t>заказы на </a:t>
            </a:r>
            <a:r>
              <a:rPr lang="ru-RU" baseline="0" dirty="0" err="1" smtClean="0"/>
              <a:t>доп</a:t>
            </a:r>
            <a:r>
              <a:rPr lang="ru-RU" baseline="0" dirty="0" smtClean="0"/>
              <a:t> продукты в момент установки ПО.</a:t>
            </a:r>
          </a:p>
          <a:p>
            <a:pPr>
              <a:buFont typeface="Arial" pitchFamily="34" charset="0"/>
              <a:buNone/>
            </a:pPr>
            <a:r>
              <a:rPr lang="ru-RU" baseline="0" dirty="0" smtClean="0"/>
              <a:t>По окончании срока соглашения, можно продлить его еще на 3 года, выкупить лицензии и сделать их бессрочными, либо деинсталлировать и прекратить использование ПО. Стоимость выкупа составляет 1,75 от стоимости ежегодного платежа.</a:t>
            </a:r>
          </a:p>
          <a:p>
            <a:pPr>
              <a:buFont typeface="Arial" pitchFamily="34" charset="0"/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DEABE6-2E9F-4834-AB8B-E599CB2FE3B5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5D7788A-569D-47E7-AD43-F86FB2B5D17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 smtClean="0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dirty="0" smtClean="0"/>
              <a:t>Филиалы не являются отдельными юр лицами, поэтому могут быть включены в один заказ. При этом Вы получаете общую лицензию на головной офис и все филиалы.</a:t>
            </a:r>
          </a:p>
          <a:p>
            <a:pPr eaLnBrk="1" hangingPunct="1">
              <a:spcBef>
                <a:spcPct val="0"/>
              </a:spcBef>
            </a:pPr>
            <a:r>
              <a:rPr lang="ru-RU" dirty="0" err="1" smtClean="0"/>
              <a:t>Аффилированное</a:t>
            </a:r>
            <a:r>
              <a:rPr lang="ru-RU" dirty="0" smtClean="0"/>
              <a:t> лицо означает юр лицо, которым владеет фирма на праве собственности с более чем 50%-ной долей участия в</a:t>
            </a:r>
            <a:r>
              <a:rPr lang="ru-RU" baseline="0" dirty="0" smtClean="0"/>
              <a:t> уставном капитале.</a:t>
            </a:r>
            <a:r>
              <a:rPr lang="ru-RU" dirty="0" smtClean="0"/>
              <a:t> </a:t>
            </a:r>
          </a:p>
          <a:p>
            <a:pPr eaLnBrk="1" hangingPunct="1">
              <a:spcBef>
                <a:spcPct val="0"/>
              </a:spcBef>
            </a:pPr>
            <a:r>
              <a:rPr lang="ru-RU" dirty="0" err="1" smtClean="0"/>
              <a:t>Аффилированные</a:t>
            </a:r>
            <a:r>
              <a:rPr lang="ru-RU" dirty="0" smtClean="0"/>
              <a:t> лица не могут консолидировать свои</a:t>
            </a:r>
            <a:r>
              <a:rPr lang="ru-RU" baseline="0" dirty="0" smtClean="0"/>
              <a:t> закупки в единый заказ, но могут использовать авторизационный номер, полученный любым из </a:t>
            </a:r>
            <a:r>
              <a:rPr lang="ru-RU" baseline="0" dirty="0" err="1" smtClean="0"/>
              <a:t>аф</a:t>
            </a:r>
            <a:r>
              <a:rPr lang="ru-RU" baseline="0" dirty="0" smtClean="0"/>
              <a:t>. лиц. Такие лицензии можно передавать внутри группы компаний от одного лица к другому. </a:t>
            </a:r>
            <a:endParaRPr lang="ru-RU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Если у вас имеется подписка MSDN </a:t>
            </a:r>
            <a:r>
              <a:rPr lang="ru-RU" dirty="0" err="1" smtClean="0"/>
              <a:t>Premium</a:t>
            </a:r>
            <a:r>
              <a:rPr lang="ru-RU" dirty="0" smtClean="0"/>
              <a:t>, вы можете также установить на одном устройстве и использовать для любых целей по одной копии некоторых настольных приложений. К ним относятся следующие приложения</a:t>
            </a:r>
            <a:r>
              <a:rPr lang="en-US" dirty="0" smtClean="0"/>
              <a:t>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 rtl="0"/>
            <a:r>
              <a:rPr lang="en-US" dirty="0" smtClean="0"/>
              <a:t>Access 2007 </a:t>
            </a:r>
          </a:p>
          <a:p>
            <a:pPr rtl="0"/>
            <a:r>
              <a:rPr lang="en-US" dirty="0" smtClean="0"/>
              <a:t>Accounting Express 2008 </a:t>
            </a:r>
          </a:p>
          <a:p>
            <a:pPr rtl="0"/>
            <a:r>
              <a:rPr lang="en-US" dirty="0" smtClean="0"/>
              <a:t>Excel 2007 </a:t>
            </a:r>
          </a:p>
          <a:p>
            <a:pPr rtl="0"/>
            <a:r>
              <a:rPr lang="en-US" dirty="0" smtClean="0"/>
              <a:t>InfoPath 2007 </a:t>
            </a:r>
          </a:p>
          <a:p>
            <a:pPr rtl="0"/>
            <a:r>
              <a:rPr lang="en-US" dirty="0" smtClean="0"/>
              <a:t>Groove 2007 </a:t>
            </a:r>
          </a:p>
          <a:p>
            <a:pPr rtl="0"/>
            <a:r>
              <a:rPr lang="en-US" dirty="0" smtClean="0"/>
              <a:t>OneNote 2007 </a:t>
            </a:r>
          </a:p>
          <a:p>
            <a:pPr rtl="0"/>
            <a:r>
              <a:rPr lang="en-US" dirty="0" smtClean="0"/>
              <a:t>Outlook 2007</a:t>
            </a:r>
          </a:p>
          <a:p>
            <a:pPr rtl="0"/>
            <a:r>
              <a:rPr lang="en-US" dirty="0" smtClean="0"/>
              <a:t>Outlook 2007 </a:t>
            </a:r>
            <a:r>
              <a:rPr lang="ru-RU" dirty="0" smtClean="0"/>
              <a:t>с диспетчером </a:t>
            </a:r>
            <a:r>
              <a:rPr lang="en-US" dirty="0" smtClean="0"/>
              <a:t>Business Contact Manager </a:t>
            </a:r>
          </a:p>
          <a:p>
            <a:pPr rtl="0"/>
            <a:r>
              <a:rPr lang="en-US" dirty="0" smtClean="0"/>
              <a:t>PowerPoint 2007 </a:t>
            </a:r>
          </a:p>
          <a:p>
            <a:pPr rtl="0"/>
            <a:r>
              <a:rPr lang="en-US" dirty="0" smtClean="0"/>
              <a:t>Publisher 2007 </a:t>
            </a:r>
          </a:p>
          <a:p>
            <a:pPr rtl="0"/>
            <a:r>
              <a:rPr lang="en-US" dirty="0" smtClean="0"/>
              <a:t>Word 2007</a:t>
            </a:r>
          </a:p>
          <a:p>
            <a:pPr rtl="0"/>
            <a:r>
              <a:rPr lang="en-US" dirty="0" smtClean="0"/>
              <a:t>Communicator 2007 </a:t>
            </a:r>
          </a:p>
          <a:p>
            <a:pPr rtl="0"/>
            <a:r>
              <a:rPr lang="en-US" dirty="0" smtClean="0"/>
              <a:t>Project Standard 2007 </a:t>
            </a:r>
          </a:p>
          <a:p>
            <a:pPr rtl="0"/>
            <a:r>
              <a:rPr lang="en-US" dirty="0" smtClean="0"/>
              <a:t>SharePoint Designer 2007 </a:t>
            </a:r>
          </a:p>
          <a:p>
            <a:pPr rtl="0"/>
            <a:r>
              <a:rPr lang="en-US" dirty="0" smtClean="0"/>
              <a:t>Visio Professional 2007</a:t>
            </a:r>
          </a:p>
          <a:p>
            <a:r>
              <a:rPr lang="ru-RU" dirty="0" smtClean="0"/>
              <a:t>Многие подписчики MSDN используют компьютер для смешанных целей — для проектирования, разработки, тестирования и демонстрации своих программ (использование, разрешенное в рамках лицензии на подписку MSDN) и некоторых других.  Использование программного средства любым другим способом, например для электронной почты, компьютерных игр или редактирования документов, относится к прочим видам использования, и не предусмотрено лицензий на подписку MSDN.  Если такое случается, базовая операционная система также должна быть лицензирована обычным образом через приобретение обычной копии </a:t>
            </a:r>
            <a:r>
              <a:rPr lang="ru-RU" dirty="0" err="1" smtClean="0"/>
              <a:t>Windows</a:t>
            </a:r>
            <a:r>
              <a:rPr lang="ru-RU" dirty="0" smtClean="0"/>
              <a:t>, такой, какая устанавливается на новом ПК от поставщика OEM.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DEABE6-2E9F-4834-AB8B-E599CB2FE3B5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Walkin 1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389437" y="825213"/>
            <a:ext cx="7681913" cy="444500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100">
                <a:gradFill>
                  <a:gsLst>
                    <a:gs pos="0">
                      <a:schemeClr val="accent2"/>
                    </a:gs>
                    <a:gs pos="86000">
                      <a:schemeClr val="accent2"/>
                    </a:gs>
                  </a:gsLst>
                  <a:lin ang="5400000" scaled="0"/>
                </a:gra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389436" y="3119519"/>
            <a:ext cx="7681913" cy="384721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1600">
                <a:gradFill>
                  <a:gsLst>
                    <a:gs pos="0">
                      <a:schemeClr val="accent2"/>
                    </a:gs>
                    <a:gs pos="86000">
                      <a:schemeClr val="accent2"/>
                    </a:gs>
                  </a:gsLst>
                  <a:lin ang="5400000" scaled="0"/>
                </a:gradFill>
              </a:defRPr>
            </a:lvl1pPr>
            <a:lvl2pPr marL="3566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13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699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265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832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398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96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53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89437" y="610987"/>
            <a:ext cx="2241550" cy="152349"/>
          </a:xfrm>
        </p:spPr>
        <p:txBody>
          <a:bodyPr/>
          <a:lstStyle>
            <a:lvl1pPr marL="0" indent="0" algn="l" defTabSz="713295" rtl="0" eaLnBrk="1" latinLnBrk="0" hangingPunct="1">
              <a:lnSpc>
                <a:spcPct val="90000"/>
              </a:lnSpc>
              <a:spcBef>
                <a:spcPts val="0"/>
              </a:spcBef>
              <a:buFontTx/>
              <a:buNone/>
              <a:defRPr lang="en-US" sz="1100" kern="1200" dirty="0" smtClean="0">
                <a:solidFill>
                  <a:schemeClr val="accent2"/>
                </a:solidFill>
                <a:latin typeface="Segoe UI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>
                <a:solidFill>
                  <a:srgbClr val="FFFFFF"/>
                </a:solidFill>
              </a:rPr>
              <a:t>Click to enter Date</a:t>
            </a:r>
            <a:endParaRPr lang="en-US" dirty="0"/>
          </a:p>
        </p:txBody>
      </p:sp>
      <p:pic>
        <p:nvPicPr>
          <p:cNvPr id="7" name="Picture 6" descr="VS Photo.png"/>
          <p:cNvPicPr>
            <a:picLocks noChangeAspect="1"/>
          </p:cNvPicPr>
          <p:nvPr/>
        </p:nvPicPr>
        <p:blipFill>
          <a:blip r:embed="rId3" cstate="email"/>
          <a:srcRect t="1813" b="1775"/>
          <a:stretch>
            <a:fillRect/>
          </a:stretch>
        </p:blipFill>
        <p:spPr>
          <a:xfrm>
            <a:off x="388245" y="1389530"/>
            <a:ext cx="2225107" cy="1588034"/>
          </a:xfrm>
          <a:prstGeom prst="rect">
            <a:avLst/>
          </a:prstGeom>
        </p:spPr>
      </p:pic>
      <p:pic>
        <p:nvPicPr>
          <p:cNvPr id="8" name="Picture 7" descr="VS_h_rgb_r_2.png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28A0092B-C50C-407e-A947-70E740481C1C">
                <a14:useLocalDpi xmlns="" xmlns:a14="http://schemas.microsoft.com/office/drawing/2007/7/7/main" val="0"/>
              </a:ext>
            </a:extLst>
          </a:blip>
          <a:srcRect/>
          <a:stretch/>
        </p:blipFill>
        <p:spPr>
          <a:xfrm>
            <a:off x="7280694" y="344714"/>
            <a:ext cx="1472680" cy="344128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730043" y="5242748"/>
            <a:ext cx="2172266" cy="30427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88245" y="5242748"/>
            <a:ext cx="262006" cy="30427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58A367AC-8299-44B8-9693-F993E46257E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Picture 4" descr="VS_h_rgb_r_2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28A0092B-C50C-407e-A947-70E740481C1C">
                <a14:useLocalDpi xmlns="" xmlns:a14="http://schemas.microsoft.com/office/drawing/2007/7/7/main" val="0"/>
              </a:ext>
            </a:extLst>
          </a:blip>
          <a:srcRect t="-6780"/>
          <a:stretch/>
        </p:blipFill>
        <p:spPr bwMode="black">
          <a:xfrm>
            <a:off x="7694762" y="5262113"/>
            <a:ext cx="1058611" cy="262387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ck Layout - 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9436" y="1206500"/>
            <a:ext cx="8382000" cy="158197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9436" y="1206500"/>
            <a:ext cx="8382000" cy="158197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" y="5199064"/>
            <a:ext cx="9144001" cy="515938"/>
          </a:xfrm>
          <a:solidFill>
            <a:srgbClr val="FFFF99"/>
          </a:solidFill>
        </p:spPr>
        <p:txBody>
          <a:bodyPr wrap="square" lIns="118883" tIns="59441" rIns="118883" bIns="59441" anchor="b" anchorCtr="0">
            <a:noAutofit/>
          </a:bodyPr>
          <a:lstStyle>
            <a:lvl1pPr algn="r">
              <a:buFont typeface="Arial" pitchFamily="34" charset="0"/>
              <a:buNone/>
              <a:defRPr spc="-39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6"/>
            <a:ext cx="7772400" cy="122502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/>
          <a:lstStyle/>
          <a:p>
            <a:fld id="{68B3540F-C13D-40DC-AD35-0EB6A4181CD6}" type="datetimeFigureOut">
              <a:rPr lang="en-US" smtClean="0"/>
              <a:pPr/>
              <a:t>4/2/2010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/>
          <a:lstStyle/>
          <a:p>
            <a:fld id="{58A367AC-8299-44B8-9693-F993E46257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07/7/12/main" val="13390473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89436" y="1206500"/>
            <a:ext cx="8382000" cy="15819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730043" y="5242750"/>
            <a:ext cx="2172266" cy="30427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Microsoft Confidential</a:t>
            </a:r>
            <a:endParaRPr lang="en-US" dirty="0" smtClean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88245" y="5242750"/>
            <a:ext cx="262006" cy="30427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fld id="{1AD4D6FE-0D95-422C-A401-E733BBF8EB0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436" y="1206500"/>
            <a:ext cx="8382000" cy="158197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730043" y="5242750"/>
            <a:ext cx="2172266" cy="30427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Microsoft Confidential</a:t>
            </a:r>
            <a:endParaRPr lang="en-US" dirty="0" smtClean="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88245" y="5242750"/>
            <a:ext cx="262006" cy="30427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fld id="{1AD4D6FE-0D95-422C-A401-E733BBF8EB0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9436" y="1206503"/>
            <a:ext cx="4114800" cy="1371145"/>
          </a:xfrm>
        </p:spPr>
        <p:txBody>
          <a:bodyPr/>
          <a:lstStyle>
            <a:lvl1pPr marL="265179" indent="-265179">
              <a:lnSpc>
                <a:spcPct val="90000"/>
              </a:lnSpc>
              <a:defRPr sz="2200"/>
            </a:lvl1pPr>
            <a:lvl2pPr marL="525199" indent="-253829">
              <a:lnSpc>
                <a:spcPct val="90000"/>
              </a:lnSpc>
              <a:defRPr sz="1900"/>
            </a:lvl2pPr>
            <a:lvl3pPr marL="743948" indent="-224938">
              <a:lnSpc>
                <a:spcPct val="90000"/>
              </a:lnSpc>
              <a:defRPr sz="1600"/>
            </a:lvl3pPr>
            <a:lvl4pPr marL="957535" indent="-213587">
              <a:lnSpc>
                <a:spcPct val="90000"/>
              </a:lnSpc>
              <a:defRPr sz="1400"/>
            </a:lvl4pPr>
            <a:lvl5pPr marL="1182472" indent="-218747">
              <a:lnSpc>
                <a:spcPct val="90000"/>
              </a:lnSpc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8574" y="1206503"/>
            <a:ext cx="4114800" cy="1371145"/>
          </a:xfrm>
        </p:spPr>
        <p:txBody>
          <a:bodyPr/>
          <a:lstStyle>
            <a:lvl1pPr marL="271372" indent="-271372">
              <a:lnSpc>
                <a:spcPct val="90000"/>
              </a:lnSpc>
              <a:defRPr sz="2200"/>
            </a:lvl1pPr>
            <a:lvl2pPr marL="525199" indent="-265179">
              <a:lnSpc>
                <a:spcPct val="90000"/>
              </a:lnSpc>
              <a:defRPr sz="1900"/>
            </a:lvl2pPr>
            <a:lvl3pPr marL="750137" indent="-236288">
              <a:lnSpc>
                <a:spcPct val="90000"/>
              </a:lnSpc>
              <a:defRPr sz="1600"/>
            </a:lvl3pPr>
            <a:lvl4pPr marL="957535" indent="-207397">
              <a:lnSpc>
                <a:spcPct val="90000"/>
              </a:lnSpc>
              <a:defRPr sz="1400"/>
            </a:lvl4pPr>
            <a:lvl5pPr marL="1182472" indent="-213587">
              <a:lnSpc>
                <a:spcPct val="90000"/>
              </a:lnSpc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730043" y="5242750"/>
            <a:ext cx="2172266" cy="30427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Microsoft Confidential</a:t>
            </a:r>
            <a:endParaRPr lang="en-US" dirty="0" smtClean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88245" y="5242750"/>
            <a:ext cx="262006" cy="30427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fld id="{1AD4D6FE-0D95-422C-A401-E733BBF8EB0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9437" y="1218044"/>
            <a:ext cx="4114800" cy="27699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000" b="1"/>
            </a:lvl1pPr>
            <a:lvl2pPr marL="356599" indent="0">
              <a:buNone/>
              <a:defRPr sz="1600" b="1"/>
            </a:lvl2pPr>
            <a:lvl3pPr marL="713199" indent="0">
              <a:buNone/>
              <a:defRPr sz="1400" b="1"/>
            </a:lvl3pPr>
            <a:lvl4pPr marL="1069797" indent="0">
              <a:buNone/>
              <a:defRPr sz="1200" b="1"/>
            </a:lvl4pPr>
            <a:lvl5pPr marL="1426396" indent="0">
              <a:buNone/>
              <a:defRPr sz="1200" b="1"/>
            </a:lvl5pPr>
            <a:lvl6pPr marL="1782996" indent="0">
              <a:buNone/>
              <a:defRPr sz="1200" b="1"/>
            </a:lvl6pPr>
            <a:lvl7pPr marL="2139595" indent="0">
              <a:buNone/>
              <a:defRPr sz="1200" b="1"/>
            </a:lvl7pPr>
            <a:lvl8pPr marL="2496194" indent="0">
              <a:buNone/>
              <a:defRPr sz="1200" b="1"/>
            </a:lvl8pPr>
            <a:lvl9pPr marL="285279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9436" y="1842602"/>
            <a:ext cx="4114800" cy="1197251"/>
          </a:xfrm>
        </p:spPr>
        <p:txBody>
          <a:bodyPr/>
          <a:lstStyle>
            <a:lvl1pPr marL="219779" indent="-219779">
              <a:defRPr sz="1800"/>
            </a:lvl1pPr>
            <a:lvl2pPr marL="438527" indent="-207397">
              <a:defRPr sz="1600"/>
            </a:lvl2pPr>
            <a:lvl3pPr marL="634574" indent="-189856">
              <a:defRPr sz="1400"/>
            </a:lvl3pPr>
            <a:lvl4pPr marL="819270" indent="-178507">
              <a:defRPr sz="1300"/>
            </a:lvl4pPr>
            <a:lvl5pPr marL="997778" indent="-160965">
              <a:defRPr sz="13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357" y="1218044"/>
            <a:ext cx="4117019" cy="27699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000" b="1"/>
            </a:lvl1pPr>
            <a:lvl2pPr marL="356599" indent="0">
              <a:buNone/>
              <a:defRPr sz="1600" b="1"/>
            </a:lvl2pPr>
            <a:lvl3pPr marL="713199" indent="0">
              <a:buNone/>
              <a:defRPr sz="1400" b="1"/>
            </a:lvl3pPr>
            <a:lvl4pPr marL="1069797" indent="0">
              <a:buNone/>
              <a:defRPr sz="1200" b="1"/>
            </a:lvl4pPr>
            <a:lvl5pPr marL="1426396" indent="0">
              <a:buNone/>
              <a:defRPr sz="1200" b="1"/>
            </a:lvl5pPr>
            <a:lvl6pPr marL="1782996" indent="0">
              <a:buNone/>
              <a:defRPr sz="1200" b="1"/>
            </a:lvl6pPr>
            <a:lvl7pPr marL="2139595" indent="0">
              <a:buNone/>
              <a:defRPr sz="1200" b="1"/>
            </a:lvl7pPr>
            <a:lvl8pPr marL="2496194" indent="0">
              <a:buNone/>
              <a:defRPr sz="1200" b="1"/>
            </a:lvl8pPr>
            <a:lvl9pPr marL="285279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5399" y="1842602"/>
            <a:ext cx="4117974" cy="1197251"/>
          </a:xfrm>
        </p:spPr>
        <p:txBody>
          <a:bodyPr/>
          <a:lstStyle>
            <a:lvl1pPr marL="231128" indent="-231128">
              <a:defRPr sz="1800"/>
            </a:lvl1pPr>
            <a:lvl2pPr marL="444717" indent="-213587">
              <a:defRPr sz="1600"/>
            </a:lvl2pPr>
            <a:lvl3pPr marL="640765" indent="-190888">
              <a:defRPr sz="1400"/>
            </a:lvl3pPr>
            <a:lvl4pPr marL="819270" indent="-184697">
              <a:defRPr sz="1300"/>
            </a:lvl4pPr>
            <a:lvl5pPr marL="997778" indent="-172316">
              <a:defRPr sz="13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30043" y="5242750"/>
            <a:ext cx="2172266" cy="30427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Microsoft Confidential</a:t>
            </a:r>
            <a:endParaRPr lang="en-US" dirty="0" smtClean="0"/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388245" y="5242750"/>
            <a:ext cx="262006" cy="30427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fld id="{1AD4D6FE-0D95-422C-A401-E733BBF8EB0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730043" y="5242750"/>
            <a:ext cx="2172266" cy="30427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Microsoft Confidential</a:t>
            </a:r>
            <a:endParaRPr lang="en-US" dirty="0" smtClean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88245" y="5242750"/>
            <a:ext cx="262006" cy="30427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fld id="{1AD4D6FE-0D95-422C-A401-E733BBF8EB0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730043" y="5242750"/>
            <a:ext cx="2172266" cy="30427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Microsoft Confidential</a:t>
            </a:r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88245" y="5242750"/>
            <a:ext cx="262006" cy="30427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fld id="{1AD4D6FE-0D95-422C-A401-E733BBF8EB0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Walkin 2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389437" y="1801726"/>
            <a:ext cx="7681913" cy="444500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100">
                <a:gradFill>
                  <a:gsLst>
                    <a:gs pos="0">
                      <a:schemeClr val="accent2"/>
                    </a:gs>
                    <a:gs pos="86000">
                      <a:schemeClr val="accent2"/>
                    </a:gs>
                  </a:gsLst>
                  <a:lin ang="5400000" scaled="0"/>
                </a:gra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389436" y="2261469"/>
            <a:ext cx="7681913" cy="384721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1600">
                <a:gradFill>
                  <a:gsLst>
                    <a:gs pos="0">
                      <a:schemeClr val="accent2"/>
                    </a:gs>
                    <a:gs pos="86000">
                      <a:schemeClr val="accent2"/>
                    </a:gs>
                  </a:gsLst>
                  <a:lin ang="5400000" scaled="0"/>
                </a:gradFill>
              </a:defRPr>
            </a:lvl1pPr>
            <a:lvl2pPr marL="3566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13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699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265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832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398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96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53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89437" y="1587500"/>
            <a:ext cx="2241550" cy="152349"/>
          </a:xfrm>
        </p:spPr>
        <p:txBody>
          <a:bodyPr/>
          <a:lstStyle>
            <a:lvl1pPr marL="0" indent="0" algn="l" defTabSz="713295" rtl="0" eaLnBrk="1" latinLnBrk="0" hangingPunct="1">
              <a:lnSpc>
                <a:spcPct val="90000"/>
              </a:lnSpc>
              <a:spcBef>
                <a:spcPts val="0"/>
              </a:spcBef>
              <a:buFontTx/>
              <a:buNone/>
              <a:defRPr lang="en-US" sz="1100" kern="1200" dirty="0" smtClean="0">
                <a:solidFill>
                  <a:schemeClr val="accent2"/>
                </a:solidFill>
                <a:latin typeface="Segoe UI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>
                <a:solidFill>
                  <a:srgbClr val="FFFFFF"/>
                </a:solidFill>
              </a:rPr>
              <a:t>Click to enter Date</a:t>
            </a:r>
            <a:endParaRPr lang="en-US" dirty="0"/>
          </a:p>
        </p:txBody>
      </p:sp>
      <p:pic>
        <p:nvPicPr>
          <p:cNvPr id="6" name="Picture 5" descr="VS_h_rgb_r_2.png"/>
          <p:cNvPicPr>
            <a:picLocks noChangeAspect="1"/>
          </p:cNvPicPr>
          <p:nvPr/>
        </p:nvPicPr>
        <p:blipFill rotWithShape="1">
          <a:blip r:embed="rId3" cstate="print">
            <a:extLst>
              <a:ext uri="28A0092B-C50C-407e-A947-70E740481C1C">
                <a14:useLocalDpi xmlns="" xmlns:a14="http://schemas.microsoft.com/office/drawing/2007/7/7/main" val="0"/>
              </a:ext>
            </a:extLst>
          </a:blip>
          <a:srcRect/>
          <a:stretch/>
        </p:blipFill>
        <p:spPr>
          <a:xfrm>
            <a:off x="7272068" y="344714"/>
            <a:ext cx="1481306" cy="344128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Use for slides with Software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30045" y="1587500"/>
            <a:ext cx="8040688" cy="1655838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730043" y="5242751"/>
            <a:ext cx="2172266" cy="30427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Microsoft Confidential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88245" y="5242751"/>
            <a:ext cx="262006" cy="30427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1AD4D6FE-0D95-422C-A401-E733BBF8EB0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389437" y="1801726"/>
            <a:ext cx="7681913" cy="444500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100">
                <a:gradFill>
                  <a:gsLst>
                    <a:gs pos="0">
                      <a:schemeClr val="accent2"/>
                    </a:gs>
                    <a:gs pos="86000">
                      <a:schemeClr val="accent2"/>
                    </a:gs>
                  </a:gsLst>
                  <a:lin ang="5400000" scaled="0"/>
                </a:gra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389436" y="2261469"/>
            <a:ext cx="7681913" cy="384721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1600">
                <a:gradFill>
                  <a:gsLst>
                    <a:gs pos="0">
                      <a:schemeClr val="accent2"/>
                    </a:gs>
                    <a:gs pos="86000">
                      <a:schemeClr val="accent2"/>
                    </a:gs>
                  </a:gsLst>
                  <a:lin ang="5400000" scaled="0"/>
                </a:gradFill>
              </a:defRPr>
            </a:lvl1pPr>
            <a:lvl2pPr marL="3566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13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699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265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832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398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96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53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89437" y="1587500"/>
            <a:ext cx="2241550" cy="152349"/>
          </a:xfrm>
        </p:spPr>
        <p:txBody>
          <a:bodyPr/>
          <a:lstStyle>
            <a:lvl1pPr marL="0" indent="0" algn="l" defTabSz="713295" rtl="0" eaLnBrk="1" latinLnBrk="0" hangingPunct="1">
              <a:lnSpc>
                <a:spcPct val="90000"/>
              </a:lnSpc>
              <a:spcBef>
                <a:spcPts val="0"/>
              </a:spcBef>
              <a:buFontTx/>
              <a:buNone/>
              <a:defRPr lang="en-US" sz="1100" kern="1200" dirty="0" smtClean="0">
                <a:solidFill>
                  <a:schemeClr val="accent2"/>
                </a:solidFill>
                <a:latin typeface="Segoe UI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>
                <a:solidFill>
                  <a:srgbClr val="FFFFFF"/>
                </a:solidFill>
              </a:rPr>
              <a:t>Click to enter Date</a:t>
            </a:r>
            <a:endParaRPr lang="en-US" dirty="0"/>
          </a:p>
        </p:txBody>
      </p:sp>
      <p:pic>
        <p:nvPicPr>
          <p:cNvPr id="6" name="Picture 5" descr="VS_h_rgb_r_2.png"/>
          <p:cNvPicPr>
            <a:picLocks noChangeAspect="1"/>
          </p:cNvPicPr>
          <p:nvPr/>
        </p:nvPicPr>
        <p:blipFill rotWithShape="1">
          <a:blip r:embed="rId3" cstate="print">
            <a:extLst>
              <a:ext uri="28A0092B-C50C-407e-A947-70E740481C1C">
                <a14:useLocalDpi xmlns="" xmlns:a14="http://schemas.microsoft.com/office/drawing/2007/7/7/main" val="0"/>
              </a:ext>
            </a:extLst>
          </a:blip>
          <a:srcRect/>
          <a:stretch/>
        </p:blipFill>
        <p:spPr>
          <a:xfrm>
            <a:off x="7280694" y="344714"/>
            <a:ext cx="1472680" cy="344128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Demo, Video etc. &quot;special&quot; slide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1071197" y="1587500"/>
            <a:ext cx="7682177" cy="1269578"/>
          </a:xfrm>
        </p:spPr>
        <p:txBody>
          <a:bodyPr anchor="ctr" anchorCtr="0">
            <a:noAutofit/>
          </a:bodyPr>
          <a:lstStyle>
            <a:lvl1pPr algn="r">
              <a:lnSpc>
                <a:spcPct val="90000"/>
              </a:lnSpc>
              <a:defRPr sz="31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5" name="Picture 4" descr="VS_h_rgb_r_2.png"/>
          <p:cNvPicPr>
            <a:picLocks noChangeAspect="1"/>
          </p:cNvPicPr>
          <p:nvPr/>
        </p:nvPicPr>
        <p:blipFill rotWithShape="1">
          <a:blip r:embed="rId3" cstate="print">
            <a:extLst>
              <a:ext uri="28A0092B-C50C-407e-A947-70E740481C1C">
                <a14:useLocalDpi xmlns="" xmlns:a14="http://schemas.microsoft.com/office/drawing/2007/7/7/main" val="0"/>
              </a:ext>
            </a:extLst>
          </a:blip>
          <a:srcRect t="-6780"/>
          <a:stretch/>
        </p:blipFill>
        <p:spPr bwMode="black">
          <a:xfrm>
            <a:off x="7694762" y="5262113"/>
            <a:ext cx="1058611" cy="262387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730043" y="5242748"/>
            <a:ext cx="2172266" cy="30427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88245" y="5242748"/>
            <a:ext cx="262006" cy="30427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58A367AC-8299-44B8-9693-F993E46257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89436" y="1206500"/>
            <a:ext cx="8382000" cy="15819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730043" y="5242748"/>
            <a:ext cx="2172266" cy="30427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88245" y="5242748"/>
            <a:ext cx="262006" cy="30427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58A367AC-8299-44B8-9693-F993E46257E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VS_h_rgb_r_2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28A0092B-C50C-407e-A947-70E740481C1C">
                <a14:useLocalDpi xmlns="" xmlns:a14="http://schemas.microsoft.com/office/drawing/2007/7/7/main" val="0"/>
              </a:ext>
            </a:extLst>
          </a:blip>
          <a:srcRect t="-6780"/>
          <a:stretch/>
        </p:blipFill>
        <p:spPr bwMode="black">
          <a:xfrm>
            <a:off x="7694762" y="5262113"/>
            <a:ext cx="1058611" cy="262387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436" y="1206500"/>
            <a:ext cx="8382000" cy="158197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730043" y="5242748"/>
            <a:ext cx="2172266" cy="30427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88245" y="5242748"/>
            <a:ext cx="262006" cy="30427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58A367AC-8299-44B8-9693-F993E46257E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VS_h_rgb_r_2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28A0092B-C50C-407e-A947-70E740481C1C">
                <a14:useLocalDpi xmlns="" xmlns:a14="http://schemas.microsoft.com/office/drawing/2007/7/7/main" val="0"/>
              </a:ext>
            </a:extLst>
          </a:blip>
          <a:srcRect t="-6780"/>
          <a:stretch/>
        </p:blipFill>
        <p:spPr bwMode="black">
          <a:xfrm>
            <a:off x="7694762" y="5262113"/>
            <a:ext cx="1058611" cy="262387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9436" y="1206501"/>
            <a:ext cx="4114800" cy="1371145"/>
          </a:xfrm>
        </p:spPr>
        <p:txBody>
          <a:bodyPr/>
          <a:lstStyle>
            <a:lvl1pPr marL="265215" indent="-265215">
              <a:lnSpc>
                <a:spcPct val="90000"/>
              </a:lnSpc>
              <a:defRPr sz="2200"/>
            </a:lvl1pPr>
            <a:lvl2pPr marL="525271" indent="-253863">
              <a:lnSpc>
                <a:spcPct val="90000"/>
              </a:lnSpc>
              <a:defRPr sz="1900"/>
            </a:lvl2pPr>
            <a:lvl3pPr marL="744048" indent="-224968">
              <a:lnSpc>
                <a:spcPct val="90000"/>
              </a:lnSpc>
              <a:defRPr sz="1600"/>
            </a:lvl3pPr>
            <a:lvl4pPr marL="957665" indent="-213617">
              <a:lnSpc>
                <a:spcPct val="90000"/>
              </a:lnSpc>
              <a:defRPr sz="1400"/>
            </a:lvl4pPr>
            <a:lvl5pPr marL="1182633" indent="-218777">
              <a:lnSpc>
                <a:spcPct val="90000"/>
              </a:lnSpc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8574" y="1206501"/>
            <a:ext cx="4114800" cy="1371145"/>
          </a:xfrm>
        </p:spPr>
        <p:txBody>
          <a:bodyPr/>
          <a:lstStyle>
            <a:lvl1pPr marL="271408" indent="-271408">
              <a:lnSpc>
                <a:spcPct val="90000"/>
              </a:lnSpc>
              <a:defRPr sz="2200"/>
            </a:lvl1pPr>
            <a:lvl2pPr marL="525271" indent="-265215">
              <a:lnSpc>
                <a:spcPct val="90000"/>
              </a:lnSpc>
              <a:defRPr sz="1900"/>
            </a:lvl2pPr>
            <a:lvl3pPr marL="750239" indent="-236320">
              <a:lnSpc>
                <a:spcPct val="90000"/>
              </a:lnSpc>
              <a:defRPr sz="1600"/>
            </a:lvl3pPr>
            <a:lvl4pPr marL="957665" indent="-207425">
              <a:lnSpc>
                <a:spcPct val="90000"/>
              </a:lnSpc>
              <a:defRPr sz="1400"/>
            </a:lvl4pPr>
            <a:lvl5pPr marL="1182633" indent="-213617">
              <a:lnSpc>
                <a:spcPct val="90000"/>
              </a:lnSpc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730043" y="5242748"/>
            <a:ext cx="2172266" cy="30427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88245" y="5242748"/>
            <a:ext cx="262006" cy="30427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58A367AC-8299-44B8-9693-F993E46257E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VS_h_rgb_r_2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28A0092B-C50C-407e-A947-70E740481C1C">
                <a14:useLocalDpi xmlns="" xmlns:a14="http://schemas.microsoft.com/office/drawing/2007/7/7/main" val="0"/>
              </a:ext>
            </a:extLst>
          </a:blip>
          <a:srcRect t="-6780"/>
          <a:stretch/>
        </p:blipFill>
        <p:spPr bwMode="black">
          <a:xfrm>
            <a:off x="7694762" y="5262113"/>
            <a:ext cx="1058611" cy="262387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9437" y="1218042"/>
            <a:ext cx="4114800" cy="27699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000" b="1"/>
            </a:lvl1pPr>
            <a:lvl2pPr marL="356648" indent="0">
              <a:buNone/>
              <a:defRPr sz="1600" b="1"/>
            </a:lvl2pPr>
            <a:lvl3pPr marL="713295" indent="0">
              <a:buNone/>
              <a:defRPr sz="1400" b="1"/>
            </a:lvl3pPr>
            <a:lvl4pPr marL="1069942" indent="0">
              <a:buNone/>
              <a:defRPr sz="1200" b="1"/>
            </a:lvl4pPr>
            <a:lvl5pPr marL="1426590" indent="0">
              <a:buNone/>
              <a:defRPr sz="1200" b="1"/>
            </a:lvl5pPr>
            <a:lvl6pPr marL="1783238" indent="0">
              <a:buNone/>
              <a:defRPr sz="1200" b="1"/>
            </a:lvl6pPr>
            <a:lvl7pPr marL="2139885" indent="0">
              <a:buNone/>
              <a:defRPr sz="1200" b="1"/>
            </a:lvl7pPr>
            <a:lvl8pPr marL="2496532" indent="0">
              <a:buNone/>
              <a:defRPr sz="1200" b="1"/>
            </a:lvl8pPr>
            <a:lvl9pPr marL="285318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9436" y="1842602"/>
            <a:ext cx="4114800" cy="1197251"/>
          </a:xfrm>
        </p:spPr>
        <p:txBody>
          <a:bodyPr/>
          <a:lstStyle>
            <a:lvl1pPr marL="219809" indent="-219809">
              <a:defRPr sz="1800"/>
            </a:lvl1pPr>
            <a:lvl2pPr marL="438586" indent="-207425">
              <a:defRPr sz="1600"/>
            </a:lvl2pPr>
            <a:lvl3pPr marL="634660" indent="-189882">
              <a:defRPr sz="1400"/>
            </a:lvl3pPr>
            <a:lvl4pPr marL="819381" indent="-178531">
              <a:defRPr sz="1300"/>
            </a:lvl4pPr>
            <a:lvl5pPr marL="997912" indent="-160987">
              <a:defRPr sz="13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355" y="1218042"/>
            <a:ext cx="4117019" cy="27699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000" b="1"/>
            </a:lvl1pPr>
            <a:lvl2pPr marL="356648" indent="0">
              <a:buNone/>
              <a:defRPr sz="1600" b="1"/>
            </a:lvl2pPr>
            <a:lvl3pPr marL="713295" indent="0">
              <a:buNone/>
              <a:defRPr sz="1400" b="1"/>
            </a:lvl3pPr>
            <a:lvl4pPr marL="1069942" indent="0">
              <a:buNone/>
              <a:defRPr sz="1200" b="1"/>
            </a:lvl4pPr>
            <a:lvl5pPr marL="1426590" indent="0">
              <a:buNone/>
              <a:defRPr sz="1200" b="1"/>
            </a:lvl5pPr>
            <a:lvl6pPr marL="1783238" indent="0">
              <a:buNone/>
              <a:defRPr sz="1200" b="1"/>
            </a:lvl6pPr>
            <a:lvl7pPr marL="2139885" indent="0">
              <a:buNone/>
              <a:defRPr sz="1200" b="1"/>
            </a:lvl7pPr>
            <a:lvl8pPr marL="2496532" indent="0">
              <a:buNone/>
              <a:defRPr sz="1200" b="1"/>
            </a:lvl8pPr>
            <a:lvl9pPr marL="285318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5399" y="1842602"/>
            <a:ext cx="4117974" cy="1197251"/>
          </a:xfrm>
        </p:spPr>
        <p:txBody>
          <a:bodyPr/>
          <a:lstStyle>
            <a:lvl1pPr marL="231160" indent="-231160">
              <a:defRPr sz="1800"/>
            </a:lvl1pPr>
            <a:lvl2pPr marL="444778" indent="-213617">
              <a:defRPr sz="1600"/>
            </a:lvl2pPr>
            <a:lvl3pPr marL="640851" indent="-190914">
              <a:defRPr sz="1400"/>
            </a:lvl3pPr>
            <a:lvl4pPr marL="819381" indent="-184722">
              <a:defRPr sz="1300"/>
            </a:lvl4pPr>
            <a:lvl5pPr marL="997912" indent="-172339">
              <a:defRPr sz="13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30043" y="5242748"/>
            <a:ext cx="2172266" cy="30427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388245" y="5242748"/>
            <a:ext cx="262006" cy="30427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58A367AC-8299-44B8-9693-F993E46257E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 descr="VS_h_rgb_r_2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28A0092B-C50C-407e-A947-70E740481C1C">
                <a14:useLocalDpi xmlns="" xmlns:a14="http://schemas.microsoft.com/office/drawing/2007/7/7/main" val="0"/>
              </a:ext>
            </a:extLst>
          </a:blip>
          <a:srcRect t="-6780"/>
          <a:stretch/>
        </p:blipFill>
        <p:spPr bwMode="black">
          <a:xfrm>
            <a:off x="7694762" y="5262113"/>
            <a:ext cx="1058611" cy="262387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730043" y="5242748"/>
            <a:ext cx="2172266" cy="30427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88245" y="5242748"/>
            <a:ext cx="262006" cy="30427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58A367AC-8299-44B8-9693-F993E46257E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 descr="VS_h_rgb_r_2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28A0092B-C50C-407e-A947-70E740481C1C">
                <a14:useLocalDpi xmlns="" xmlns:a14="http://schemas.microsoft.com/office/drawing/2007/7/7/main" val="0"/>
              </a:ext>
            </a:extLst>
          </a:blip>
          <a:srcRect t="-6780"/>
          <a:stretch/>
        </p:blipFill>
        <p:spPr bwMode="black">
          <a:xfrm>
            <a:off x="7694762" y="5262113"/>
            <a:ext cx="1058611" cy="262387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slideLayout" Target="../slideLayouts/slideLayout16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9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9436" y="190500"/>
            <a:ext cx="8382000" cy="51244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9436" y="1206500"/>
            <a:ext cx="8382000" cy="1581972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 rot="19778862">
            <a:off x="1580938" y="1892521"/>
            <a:ext cx="5863785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bg1">
                    <a:lumMod val="95000"/>
                  </a:schemeClr>
                </a:solidFill>
              </a:rPr>
              <a:t>CONFIDENTIAL</a:t>
            </a:r>
          </a:p>
          <a:p>
            <a:pPr algn="ctr"/>
            <a:r>
              <a:rPr lang="en-US" sz="4000" b="1" dirty="0" smtClean="0">
                <a:solidFill>
                  <a:schemeClr val="bg1">
                    <a:lumMod val="95000"/>
                  </a:schemeClr>
                </a:solidFill>
              </a:rPr>
              <a:t>UNTIL 19-Oct,</a:t>
            </a:r>
            <a:r>
              <a:rPr lang="en-US" sz="4000" b="1" baseline="0" dirty="0" smtClean="0">
                <a:solidFill>
                  <a:schemeClr val="bg1">
                    <a:lumMod val="95000"/>
                  </a:schemeClr>
                </a:solidFill>
              </a:rPr>
              <a:t> 2009</a:t>
            </a:r>
            <a:endParaRPr lang="en-US" sz="40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transition>
    <p:fade/>
  </p:transition>
  <p:txStyles>
    <p:titleStyle>
      <a:lvl1pPr algn="l" defTabSz="713295" rtl="0" eaLnBrk="1" latinLnBrk="0" hangingPunct="1">
        <a:lnSpc>
          <a:spcPct val="90000"/>
        </a:lnSpc>
        <a:spcBef>
          <a:spcPct val="0"/>
        </a:spcBef>
        <a:buNone/>
        <a:defRPr lang="en-US" sz="3700" b="0" kern="1200" cap="none" spc="-117" dirty="0" smtClean="0">
          <a:ln w="3175">
            <a:noFill/>
          </a:ln>
          <a:gradFill flip="none" rotWithShape="1">
            <a:gsLst>
              <a:gs pos="0">
                <a:schemeClr val="accent2"/>
              </a:gs>
              <a:gs pos="86000">
                <a:schemeClr val="accent2"/>
              </a:gs>
            </a:gsLst>
            <a:lin ang="5400000" scaled="0"/>
            <a:tileRect/>
          </a:gradFill>
          <a:effectLst/>
          <a:latin typeface="Segoe UI" pitchFamily="34" charset="0"/>
          <a:ea typeface="+mn-ea"/>
          <a:cs typeface="Arial" charset="0"/>
        </a:defRPr>
      </a:lvl1pPr>
    </p:titleStyle>
    <p:bodyStyle>
      <a:lvl1pPr marL="359139" indent="-359139" algn="l" defTabSz="713295" rtl="0" eaLnBrk="1" latinLnBrk="0" hangingPunct="1">
        <a:lnSpc>
          <a:spcPct val="90000"/>
        </a:lnSpc>
        <a:spcBef>
          <a:spcPct val="20000"/>
        </a:spcBef>
        <a:buFont typeface="Segoe UI" pitchFamily="34" charset="0"/>
        <a:buChar char="−"/>
        <a:defRPr sz="2500" kern="1200">
          <a:gradFill>
            <a:gsLst>
              <a:gs pos="0">
                <a:schemeClr val="accent6"/>
              </a:gs>
              <a:gs pos="86000">
                <a:schemeClr val="accent6"/>
              </a:gs>
            </a:gsLst>
            <a:lin ang="5400000" scaled="0"/>
          </a:gradFill>
          <a:latin typeface="Segoe UI" pitchFamily="34" charset="0"/>
          <a:ea typeface="+mn-ea"/>
          <a:cs typeface="+mn-cs"/>
        </a:defRPr>
      </a:lvl1pPr>
      <a:lvl2pPr marL="667503" indent="-308364" algn="l" defTabSz="713295" rtl="0" eaLnBrk="1" latinLnBrk="0" hangingPunct="1">
        <a:lnSpc>
          <a:spcPct val="90000"/>
        </a:lnSpc>
        <a:spcBef>
          <a:spcPct val="20000"/>
        </a:spcBef>
        <a:buFont typeface="Segoe UI" pitchFamily="34" charset="0"/>
        <a:buChar char="−"/>
        <a:defRPr sz="2200" kern="1200">
          <a:gradFill>
            <a:gsLst>
              <a:gs pos="0">
                <a:schemeClr val="accent6"/>
              </a:gs>
              <a:gs pos="86000">
                <a:schemeClr val="accent6"/>
              </a:gs>
            </a:gsLst>
            <a:lin ang="5400000" scaled="0"/>
          </a:gradFill>
          <a:latin typeface="Segoe UI" pitchFamily="34" charset="0"/>
          <a:ea typeface="+mn-ea"/>
          <a:cs typeface="+mn-cs"/>
        </a:defRPr>
      </a:lvl2pPr>
      <a:lvl3pPr marL="982059" indent="-314556" algn="l" defTabSz="713295" rtl="0" eaLnBrk="1" latinLnBrk="0" hangingPunct="1">
        <a:lnSpc>
          <a:spcPct val="90000"/>
        </a:lnSpc>
        <a:spcBef>
          <a:spcPct val="20000"/>
        </a:spcBef>
        <a:buFont typeface="Segoe UI" pitchFamily="34" charset="0"/>
        <a:buChar char="−"/>
        <a:defRPr sz="1900" kern="1200">
          <a:gradFill>
            <a:gsLst>
              <a:gs pos="0">
                <a:schemeClr val="accent6"/>
              </a:gs>
              <a:gs pos="86000">
                <a:schemeClr val="accent6"/>
              </a:gs>
            </a:gsLst>
            <a:lin ang="5400000" scaled="0"/>
          </a:gradFill>
          <a:latin typeface="Segoe UI" pitchFamily="34" charset="0"/>
          <a:ea typeface="+mn-ea"/>
          <a:cs typeface="+mn-cs"/>
        </a:defRPr>
      </a:lvl3pPr>
      <a:lvl4pPr marL="1252032" indent="-269973" algn="l" defTabSz="713295" rtl="0" eaLnBrk="1" latinLnBrk="0" hangingPunct="1">
        <a:lnSpc>
          <a:spcPct val="90000"/>
        </a:lnSpc>
        <a:spcBef>
          <a:spcPct val="20000"/>
        </a:spcBef>
        <a:buFont typeface="Segoe UI" pitchFamily="34" charset="0"/>
        <a:buChar char="−"/>
        <a:defRPr sz="1600" kern="1200">
          <a:gradFill>
            <a:gsLst>
              <a:gs pos="0">
                <a:schemeClr val="accent6"/>
              </a:gs>
              <a:gs pos="86000">
                <a:schemeClr val="accent6"/>
              </a:gs>
            </a:gsLst>
            <a:lin ang="5400000" scaled="0"/>
          </a:gradFill>
          <a:latin typeface="Segoe UI" pitchFamily="34" charset="0"/>
          <a:ea typeface="+mn-ea"/>
          <a:cs typeface="+mn-cs"/>
        </a:defRPr>
      </a:lvl4pPr>
      <a:lvl5pPr marL="1514574" indent="-262543" algn="l" defTabSz="713295" rtl="0" eaLnBrk="1" latinLnBrk="0" hangingPunct="1">
        <a:lnSpc>
          <a:spcPct val="90000"/>
        </a:lnSpc>
        <a:spcBef>
          <a:spcPct val="20000"/>
        </a:spcBef>
        <a:buFont typeface="Segoe UI" pitchFamily="34" charset="0"/>
        <a:buChar char="−"/>
        <a:defRPr sz="1600" kern="1200">
          <a:gradFill>
            <a:gsLst>
              <a:gs pos="0">
                <a:schemeClr val="accent6"/>
              </a:gs>
              <a:gs pos="86000">
                <a:schemeClr val="accent6"/>
              </a:gs>
            </a:gsLst>
            <a:lin ang="5400000" scaled="0"/>
          </a:gradFill>
          <a:latin typeface="Segoe UI" pitchFamily="34" charset="0"/>
          <a:ea typeface="+mn-ea"/>
          <a:cs typeface="+mn-cs"/>
        </a:defRPr>
      </a:lvl5pPr>
      <a:lvl6pPr marL="1961561" indent="-178324" algn="l" defTabSz="71329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18208" indent="-178324" algn="l" defTabSz="71329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74856" indent="-178324" algn="l" defTabSz="71329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31504" indent="-178324" algn="l" defTabSz="71329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329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648" algn="l" defTabSz="71329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295" algn="l" defTabSz="71329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9942" algn="l" defTabSz="71329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590" algn="l" defTabSz="71329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3238" algn="l" defTabSz="71329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9885" algn="l" defTabSz="71329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6532" algn="l" defTabSz="71329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3180" algn="l" defTabSz="71329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9436" y="190500"/>
            <a:ext cx="8382000" cy="51244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9436" y="1206500"/>
            <a:ext cx="8382000" cy="1581972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730043" y="5242749"/>
            <a:ext cx="2172266" cy="30427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Microsoft Confidential</a:t>
            </a:r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88245" y="5242749"/>
            <a:ext cx="262006" cy="30427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fld id="{1AD4D6FE-0D95-422C-A401-E733BBF8EB0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</p:sldLayoutIdLst>
  <p:transition>
    <p:fade/>
  </p:transition>
  <p:timing>
    <p:tnLst>
      <p:par>
        <p:cTn id="1" dur="indefinite" restart="never" nodeType="tmRoot"/>
      </p:par>
    </p:tnLst>
  </p:timing>
  <p:hf hdr="0" dt="0"/>
  <p:txStyles>
    <p:titleStyle>
      <a:lvl1pPr algn="l" defTabSz="713247" rtl="0" eaLnBrk="1" latinLnBrk="0" hangingPunct="1">
        <a:lnSpc>
          <a:spcPct val="90000"/>
        </a:lnSpc>
        <a:spcBef>
          <a:spcPct val="0"/>
        </a:spcBef>
        <a:buNone/>
        <a:defRPr lang="en-US" sz="3700" b="0" kern="1200" cap="none" spc="-117" dirty="0" smtClean="0">
          <a:ln w="3175">
            <a:noFill/>
          </a:ln>
          <a:gradFill flip="none" rotWithShape="1">
            <a:gsLst>
              <a:gs pos="0">
                <a:schemeClr val="accent2"/>
              </a:gs>
              <a:gs pos="86000">
                <a:schemeClr val="accent2"/>
              </a:gs>
            </a:gsLst>
            <a:lin ang="5400000" scaled="0"/>
            <a:tileRect/>
          </a:gradFill>
          <a:effectLst/>
          <a:latin typeface="Segoe UI" pitchFamily="34" charset="0"/>
          <a:ea typeface="+mn-ea"/>
          <a:cs typeface="Arial" charset="0"/>
        </a:defRPr>
      </a:lvl1pPr>
    </p:titleStyle>
    <p:bodyStyle>
      <a:lvl1pPr marL="359114" indent="-359114" algn="l" defTabSz="713247" rtl="0" eaLnBrk="1" latinLnBrk="0" hangingPunct="1">
        <a:lnSpc>
          <a:spcPct val="90000"/>
        </a:lnSpc>
        <a:spcBef>
          <a:spcPct val="20000"/>
        </a:spcBef>
        <a:buFont typeface="Segoe UI" pitchFamily="34" charset="0"/>
        <a:buChar char="−"/>
        <a:defRPr sz="2500" kern="1200">
          <a:gradFill>
            <a:gsLst>
              <a:gs pos="0">
                <a:schemeClr val="accent6"/>
              </a:gs>
              <a:gs pos="86000">
                <a:schemeClr val="accent6"/>
              </a:gs>
            </a:gsLst>
            <a:lin ang="5400000" scaled="0"/>
          </a:gradFill>
          <a:latin typeface="Segoe UI" pitchFamily="34" charset="0"/>
          <a:ea typeface="+mn-ea"/>
          <a:cs typeface="+mn-cs"/>
        </a:defRPr>
      </a:lvl1pPr>
      <a:lvl2pPr marL="667457" indent="-308343" algn="l" defTabSz="713247" rtl="0" eaLnBrk="1" latinLnBrk="0" hangingPunct="1">
        <a:lnSpc>
          <a:spcPct val="90000"/>
        </a:lnSpc>
        <a:spcBef>
          <a:spcPct val="20000"/>
        </a:spcBef>
        <a:buFont typeface="Segoe UI" pitchFamily="34" charset="0"/>
        <a:buChar char="−"/>
        <a:defRPr sz="2200" kern="1200">
          <a:gradFill>
            <a:gsLst>
              <a:gs pos="0">
                <a:schemeClr val="accent6"/>
              </a:gs>
              <a:gs pos="86000">
                <a:schemeClr val="accent6"/>
              </a:gs>
            </a:gsLst>
            <a:lin ang="5400000" scaled="0"/>
          </a:gradFill>
          <a:latin typeface="Segoe UI" pitchFamily="34" charset="0"/>
          <a:ea typeface="+mn-ea"/>
          <a:cs typeface="+mn-cs"/>
        </a:defRPr>
      </a:lvl2pPr>
      <a:lvl3pPr marL="981992" indent="-314535" algn="l" defTabSz="713247" rtl="0" eaLnBrk="1" latinLnBrk="0" hangingPunct="1">
        <a:lnSpc>
          <a:spcPct val="90000"/>
        </a:lnSpc>
        <a:spcBef>
          <a:spcPct val="20000"/>
        </a:spcBef>
        <a:buFont typeface="Segoe UI" pitchFamily="34" charset="0"/>
        <a:buChar char="−"/>
        <a:defRPr sz="1900" kern="1200">
          <a:gradFill>
            <a:gsLst>
              <a:gs pos="0">
                <a:schemeClr val="accent6"/>
              </a:gs>
              <a:gs pos="86000">
                <a:schemeClr val="accent6"/>
              </a:gs>
            </a:gsLst>
            <a:lin ang="5400000" scaled="0"/>
          </a:gradFill>
          <a:latin typeface="Segoe UI" pitchFamily="34" charset="0"/>
          <a:ea typeface="+mn-ea"/>
          <a:cs typeface="+mn-cs"/>
        </a:defRPr>
      </a:lvl3pPr>
      <a:lvl4pPr marL="1251947" indent="-269954" algn="l" defTabSz="713247" rtl="0" eaLnBrk="1" latinLnBrk="0" hangingPunct="1">
        <a:lnSpc>
          <a:spcPct val="90000"/>
        </a:lnSpc>
        <a:spcBef>
          <a:spcPct val="20000"/>
        </a:spcBef>
        <a:buFont typeface="Segoe UI" pitchFamily="34" charset="0"/>
        <a:buChar char="−"/>
        <a:defRPr sz="1600" kern="1200">
          <a:gradFill>
            <a:gsLst>
              <a:gs pos="0">
                <a:schemeClr val="accent6"/>
              </a:gs>
              <a:gs pos="86000">
                <a:schemeClr val="accent6"/>
              </a:gs>
            </a:gsLst>
            <a:lin ang="5400000" scaled="0"/>
          </a:gradFill>
          <a:latin typeface="Segoe UI" pitchFamily="34" charset="0"/>
          <a:ea typeface="+mn-ea"/>
          <a:cs typeface="+mn-cs"/>
        </a:defRPr>
      </a:lvl4pPr>
      <a:lvl5pPr marL="1514471" indent="-262525" algn="l" defTabSz="713247" rtl="0" eaLnBrk="1" latinLnBrk="0" hangingPunct="1">
        <a:lnSpc>
          <a:spcPct val="90000"/>
        </a:lnSpc>
        <a:spcBef>
          <a:spcPct val="20000"/>
        </a:spcBef>
        <a:buFont typeface="Segoe UI" pitchFamily="34" charset="0"/>
        <a:buChar char="−"/>
        <a:defRPr sz="1600" kern="1200">
          <a:gradFill>
            <a:gsLst>
              <a:gs pos="0">
                <a:schemeClr val="accent6"/>
              </a:gs>
              <a:gs pos="86000">
                <a:schemeClr val="accent6"/>
              </a:gs>
            </a:gsLst>
            <a:lin ang="5400000" scaled="0"/>
          </a:gradFill>
          <a:latin typeface="Segoe UI" pitchFamily="34" charset="0"/>
          <a:ea typeface="+mn-ea"/>
          <a:cs typeface="+mn-cs"/>
        </a:defRPr>
      </a:lvl5pPr>
      <a:lvl6pPr marL="1961428" indent="-178312" algn="l" defTabSz="713247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18051" indent="-178312" algn="l" defTabSz="713247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74674" indent="-178312" algn="l" defTabSz="713247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31299" indent="-178312" algn="l" defTabSz="713247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32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623" algn="l" defTabSz="7132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247" algn="l" defTabSz="7132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9870" algn="l" defTabSz="7132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93" algn="l" defTabSz="7132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3117" algn="l" defTabSz="7132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9740" algn="l" defTabSz="7132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6363" algn="l" defTabSz="7132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2986" algn="l" defTabSz="713247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hite rectangle.png"/>
          <p:cNvPicPr>
            <a:picLocks noChangeAspect="1"/>
          </p:cNvPicPr>
          <p:nvPr/>
        </p:nvPicPr>
        <p:blipFill>
          <a:blip r:embed="rId4" cstate="print"/>
          <a:srcRect b="10453"/>
          <a:stretch>
            <a:fillRect/>
          </a:stretch>
        </p:blipFill>
        <p:spPr>
          <a:xfrm>
            <a:off x="0" y="1083088"/>
            <a:ext cx="9144000" cy="463191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9436" y="190500"/>
            <a:ext cx="8382000" cy="51244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0045" y="1587500"/>
            <a:ext cx="8040688" cy="16558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730043" y="5242750"/>
            <a:ext cx="2172266" cy="30427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Microsoft Confidential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88245" y="5242750"/>
            <a:ext cx="262006" cy="30427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fld id="{1AD4D6FE-0D95-422C-A401-E733BBF8EB0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p:transition>
    <p:fade/>
  </p:transition>
  <p:timing>
    <p:tnLst>
      <p:par>
        <p:cTn id="1" dur="indefinite" restart="never" nodeType="tmRoot"/>
      </p:par>
    </p:tnLst>
  </p:timing>
  <p:hf hdr="0" dt="0"/>
  <p:txStyles>
    <p:titleStyle>
      <a:lvl1pPr algn="l" defTabSz="713199" rtl="0" eaLnBrk="1" latinLnBrk="0" hangingPunct="1">
        <a:lnSpc>
          <a:spcPct val="90000"/>
        </a:lnSpc>
        <a:spcBef>
          <a:spcPct val="0"/>
        </a:spcBef>
        <a:buNone/>
        <a:defRPr lang="en-US" sz="3700" b="0" kern="1200" cap="none" spc="-117" dirty="0">
          <a:ln w="3175">
            <a:noFill/>
          </a:ln>
          <a:gradFill flip="none" rotWithShape="1">
            <a:gsLst>
              <a:gs pos="0">
                <a:schemeClr val="accent2"/>
              </a:gs>
              <a:gs pos="86000">
                <a:schemeClr val="accent2"/>
              </a:gs>
            </a:gsLst>
            <a:lin ang="5400000" scaled="0"/>
            <a:tileRect/>
          </a:gradFill>
          <a:effectLst/>
          <a:latin typeface="Segoe UI" pitchFamily="34" charset="0"/>
          <a:ea typeface="+mn-ea"/>
          <a:cs typeface="Arial" charset="0"/>
        </a:defRPr>
      </a:lvl1pPr>
    </p:titleStyle>
    <p:bodyStyle>
      <a:lvl1pPr marL="0" indent="0" algn="l" defTabSz="713199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300" b="0" kern="1200">
          <a:solidFill>
            <a:schemeClr val="accent6"/>
          </a:solidFill>
          <a:latin typeface="Consolas" pitchFamily="49" charset="0"/>
          <a:ea typeface="+mn-ea"/>
          <a:cs typeface="Courier New" pitchFamily="49" charset="0"/>
        </a:defRPr>
      </a:lvl1pPr>
      <a:lvl2pPr marL="300261" indent="-6192" algn="l" defTabSz="713199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200" b="0" kern="1200">
          <a:solidFill>
            <a:schemeClr val="accent6"/>
          </a:solidFill>
          <a:latin typeface="Consolas" pitchFamily="49" charset="0"/>
          <a:ea typeface="+mn-ea"/>
          <a:cs typeface="Courier New" pitchFamily="49" charset="0"/>
        </a:defRPr>
      </a:lvl2pPr>
      <a:lvl3pPr marL="594332" indent="-6192" algn="l" defTabSz="713199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1900" b="0" kern="1200">
          <a:solidFill>
            <a:schemeClr val="accent6"/>
          </a:solidFill>
          <a:latin typeface="Consolas" pitchFamily="49" charset="0"/>
          <a:ea typeface="+mn-ea"/>
          <a:cs typeface="Courier New" pitchFamily="49" charset="0"/>
        </a:defRPr>
      </a:lvl3pPr>
      <a:lvl4pPr marL="853320" indent="6192" algn="l" defTabSz="713199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1900" b="0" kern="1200">
          <a:solidFill>
            <a:schemeClr val="accent6"/>
          </a:solidFill>
          <a:latin typeface="Consolas" pitchFamily="49" charset="0"/>
          <a:ea typeface="+mn-ea"/>
          <a:cs typeface="Courier New" pitchFamily="49" charset="0"/>
        </a:defRPr>
      </a:lvl4pPr>
      <a:lvl5pPr marL="1112309" indent="0" algn="l" defTabSz="713199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1900" b="0" kern="1200">
          <a:solidFill>
            <a:schemeClr val="accent6"/>
          </a:solidFill>
          <a:latin typeface="Consolas" pitchFamily="49" charset="0"/>
          <a:ea typeface="+mn-ea"/>
          <a:cs typeface="Courier New" pitchFamily="49" charset="0"/>
        </a:defRPr>
      </a:lvl5pPr>
      <a:lvl6pPr marL="1961295" indent="-178300" algn="l" defTabSz="713199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17894" indent="-178300" algn="l" defTabSz="713199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74492" indent="-178300" algn="l" defTabSz="713199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31093" indent="-178300" algn="l" defTabSz="713199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319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599" algn="l" defTabSz="71319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199" algn="l" defTabSz="71319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9797" algn="l" defTabSz="71319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396" algn="l" defTabSz="71319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2996" algn="l" defTabSz="71319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9595" algn="l" defTabSz="71319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6194" algn="l" defTabSz="71319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2792" algn="l" defTabSz="71319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png"/><Relationship Id="rId9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8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microsoft.com/office/2007/relationships/hdphoto" Target="../media/hdphoto1.wdp"/><Relationship Id="rId9" Type="http://schemas.openxmlformats.org/officeDocument/2006/relationships/comments" Target="../comments/commen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38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3.png"/><Relationship Id="rId5" Type="http://schemas.openxmlformats.org/officeDocument/2006/relationships/image" Target="../media/image39.png"/><Relationship Id="rId4" Type="http://schemas.microsoft.com/office/2007/relationships/hdphoto" Target="../media/hdphoto1.wdp"/><Relationship Id="rId9" Type="http://schemas.openxmlformats.org/officeDocument/2006/relationships/comments" Target="../comments/commen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Лицензирование </a:t>
            </a:r>
            <a:r>
              <a:rPr lang="en-US" dirty="0" smtClean="0"/>
              <a:t>Visual Studio 2008-2010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3162300"/>
            <a:ext cx="7681913" cy="1600200"/>
          </a:xfrm>
        </p:spPr>
        <p:txBody>
          <a:bodyPr/>
          <a:lstStyle/>
          <a:p>
            <a:r>
              <a:rPr lang="ru-RU" sz="2000" dirty="0" smtClean="0"/>
              <a:t>Гончарова Анетта</a:t>
            </a:r>
            <a:endParaRPr lang="en-US" sz="2000" dirty="0" smtClean="0"/>
          </a:p>
          <a:p>
            <a:r>
              <a:rPr lang="ru-RU" dirty="0" smtClean="0"/>
              <a:t>Руководитель направления </a:t>
            </a:r>
            <a:r>
              <a:rPr lang="en-US" dirty="0" smtClean="0"/>
              <a:t>Microsoft</a:t>
            </a:r>
            <a:endParaRPr lang="ru-RU" dirty="0" smtClean="0"/>
          </a:p>
          <a:p>
            <a:r>
              <a:rPr lang="ru-RU" dirty="0" smtClean="0"/>
              <a:t>компании «Интерфейс»</a:t>
            </a:r>
            <a:endParaRPr lang="en-US" dirty="0"/>
          </a:p>
          <a:p>
            <a:r>
              <a:rPr lang="en-US" dirty="0" smtClean="0"/>
              <a:t>goncharova@interface.ru</a:t>
            </a:r>
            <a:endParaRPr lang="en-US" dirty="0"/>
          </a:p>
        </p:txBody>
      </p:sp>
      <p:pic>
        <p:nvPicPr>
          <p:cNvPr id="5" name="Picture 2" descr="\\nt_server\Document\MARKET\LOGO\Interface\Лого для инета\INTERFACE-ISC_P288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419100"/>
            <a:ext cx="1066800" cy="282767"/>
          </a:xfrm>
          <a:prstGeom prst="rect">
            <a:avLst/>
          </a:prstGeom>
          <a:noFill/>
        </p:spPr>
      </p:pic>
      <p:pic>
        <p:nvPicPr>
          <p:cNvPr id="8" name="Picture 3" descr="O:\MSлого\GoldCertifiedPartnerLogo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419100"/>
            <a:ext cx="762000" cy="304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07/7/12/main" val="2902971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07/7/12/main" Requires="p14">
      <p:transition spd="slow" p14:dur="17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6"/>
          <p:cNvGrpSpPr/>
          <p:nvPr/>
        </p:nvGrpSpPr>
        <p:grpSpPr>
          <a:xfrm>
            <a:off x="5643570" y="2143120"/>
            <a:ext cx="1550194" cy="1422400"/>
            <a:chOff x="5929322" y="2571744"/>
            <a:chExt cx="1550194" cy="1706880"/>
          </a:xfrm>
        </p:grpSpPr>
        <p:pic>
          <p:nvPicPr>
            <p:cNvPr id="11" name="Picture 9" descr="C:\Users\i-irvosp\Desktop\Expression Blend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929322" y="2571744"/>
              <a:ext cx="1550194" cy="1706880"/>
            </a:xfrm>
            <a:prstGeom prst="rect">
              <a:avLst/>
            </a:prstGeom>
            <a:noFill/>
          </p:spPr>
        </p:pic>
        <p:sp>
          <p:nvSpPr>
            <p:cNvPr id="16" name="TextBox 15"/>
            <p:cNvSpPr txBox="1"/>
            <p:nvPr/>
          </p:nvSpPr>
          <p:spPr>
            <a:xfrm>
              <a:off x="6286512" y="2643182"/>
              <a:ext cx="714380" cy="70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/>
                <a:t>$717</a:t>
              </a:r>
              <a:r>
                <a:rPr lang="ru-RU" sz="1600" b="1" dirty="0" smtClean="0"/>
                <a:t>*</a:t>
              </a:r>
              <a:endParaRPr lang="ru-RU" sz="1600" b="1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sz="3000" dirty="0" smtClean="0"/>
              <a:t>               VS w/MSDN</a:t>
            </a:r>
            <a:r>
              <a:rPr lang="ru-RU" sz="3000" dirty="0" smtClean="0"/>
              <a:t> </a:t>
            </a:r>
            <a:r>
              <a:rPr lang="en-US" sz="3000" dirty="0" smtClean="0"/>
              <a:t>Premium – </a:t>
            </a:r>
            <a:br>
              <a:rPr lang="en-US" sz="3000" dirty="0" smtClean="0"/>
            </a:br>
            <a:r>
              <a:rPr lang="ru-RU" sz="3000" dirty="0" smtClean="0"/>
              <a:t> </a:t>
            </a:r>
            <a:endParaRPr lang="ru-RU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50145"/>
            <a:ext cx="8229600" cy="427435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b="1" dirty="0" smtClean="0"/>
              <a:t>1</a:t>
            </a:r>
            <a:r>
              <a:rPr lang="ru-RU" sz="2000" b="1" dirty="0" smtClean="0"/>
              <a:t>) </a:t>
            </a:r>
            <a:r>
              <a:rPr lang="en-US" sz="2000" b="1" dirty="0" smtClean="0"/>
              <a:t> </a:t>
            </a:r>
            <a:r>
              <a:rPr lang="ru-RU" sz="2000" b="1" dirty="0" smtClean="0"/>
              <a:t>Набор коммерческих лицензий</a:t>
            </a:r>
            <a:r>
              <a:rPr lang="ru-RU" sz="1600" dirty="0" smtClean="0"/>
              <a:t>, </a:t>
            </a:r>
          </a:p>
          <a:p>
            <a:pPr>
              <a:buNone/>
            </a:pPr>
            <a:r>
              <a:rPr lang="ru-RU" sz="1600" dirty="0" smtClean="0"/>
              <a:t>                                                                                   стоимостью более </a:t>
            </a:r>
            <a:r>
              <a:rPr lang="en-US" sz="1600" b="1" dirty="0" smtClean="0"/>
              <a:t>$</a:t>
            </a:r>
            <a:r>
              <a:rPr lang="ru-RU" sz="1600" b="1" dirty="0" smtClean="0"/>
              <a:t>3743</a:t>
            </a:r>
          </a:p>
          <a:p>
            <a:pPr>
              <a:buNone/>
            </a:pPr>
            <a:r>
              <a:rPr lang="ru-RU" sz="1600" i="1" dirty="0" smtClean="0"/>
              <a:t>                                                                </a:t>
            </a:r>
            <a:r>
              <a:rPr lang="en-US" sz="1600" i="1" dirty="0" smtClean="0"/>
              <a:t>-</a:t>
            </a:r>
            <a:r>
              <a:rPr lang="ru-RU" sz="1600" i="1" dirty="0" smtClean="0"/>
              <a:t>  Для работы с документами,</a:t>
            </a:r>
          </a:p>
          <a:p>
            <a:pPr>
              <a:buNone/>
            </a:pPr>
            <a:r>
              <a:rPr lang="ru-RU" sz="1600" i="1" dirty="0"/>
              <a:t> </a:t>
            </a:r>
            <a:r>
              <a:rPr lang="ru-RU" sz="1600" i="1" dirty="0" smtClean="0"/>
              <a:t>                                                               -  Для  проектирования,</a:t>
            </a:r>
          </a:p>
          <a:p>
            <a:pPr>
              <a:buNone/>
            </a:pPr>
            <a:r>
              <a:rPr lang="ru-RU" sz="1600" i="1" dirty="0"/>
              <a:t> </a:t>
            </a:r>
            <a:r>
              <a:rPr lang="ru-RU" sz="1600" i="1" dirty="0" smtClean="0"/>
              <a:t>                                                                - Для управления </a:t>
            </a:r>
          </a:p>
          <a:p>
            <a:pPr>
              <a:buNone/>
            </a:pPr>
            <a:r>
              <a:rPr lang="ru-RU" sz="1600" i="1" dirty="0"/>
              <a:t> </a:t>
            </a:r>
            <a:r>
              <a:rPr lang="ru-RU" sz="1600" i="1" dirty="0" smtClean="0"/>
              <a:t>                                                                  проектами,</a:t>
            </a:r>
            <a:r>
              <a:rPr lang="ru-RU" sz="1600" dirty="0" smtClean="0"/>
              <a:t>					</a:t>
            </a:r>
          </a:p>
          <a:p>
            <a:pPr algn="r">
              <a:buNone/>
            </a:pPr>
            <a:r>
              <a:rPr lang="ru-RU" sz="1600" dirty="0" smtClean="0"/>
              <a:t> </a:t>
            </a:r>
          </a:p>
          <a:p>
            <a:pPr>
              <a:buNone/>
            </a:pPr>
            <a:r>
              <a:rPr lang="ru-RU" sz="1600" dirty="0" smtClean="0"/>
              <a:t>                                                                   </a:t>
            </a:r>
            <a:r>
              <a:rPr lang="ru-RU" sz="1600" i="1" dirty="0" smtClean="0"/>
              <a:t>Для дизайна - </a:t>
            </a:r>
            <a:r>
              <a:rPr lang="ru-RU" sz="1600" dirty="0" smtClean="0"/>
              <a:t> 	</a:t>
            </a:r>
          </a:p>
          <a:p>
            <a:pPr>
              <a:buNone/>
            </a:pPr>
            <a:endParaRPr lang="ru-RU" sz="1600" dirty="0"/>
          </a:p>
          <a:p>
            <a:pPr>
              <a:buNone/>
            </a:pPr>
            <a:r>
              <a:rPr lang="en-US" sz="2000" b="1" dirty="0" smtClean="0"/>
              <a:t>2</a:t>
            </a:r>
            <a:r>
              <a:rPr lang="ru-RU" sz="2000" b="1" dirty="0" smtClean="0"/>
              <a:t>)</a:t>
            </a:r>
            <a:r>
              <a:rPr lang="en-US" sz="2000" b="1" dirty="0" smtClean="0"/>
              <a:t> </a:t>
            </a:r>
            <a:r>
              <a:rPr lang="ru-RU" sz="1600" dirty="0" smtClean="0"/>
              <a:t>Более </a:t>
            </a:r>
            <a:r>
              <a:rPr lang="ru-RU" sz="2000" b="1" dirty="0" smtClean="0"/>
              <a:t>400 дистрибутивов </a:t>
            </a:r>
            <a:r>
              <a:rPr lang="ru-RU" sz="1600" dirty="0" smtClean="0"/>
              <a:t>общей стоимостью более </a:t>
            </a:r>
            <a:r>
              <a:rPr lang="en-US" sz="1600" b="1" dirty="0" smtClean="0"/>
              <a:t>$</a:t>
            </a:r>
            <a:r>
              <a:rPr lang="ru-RU" sz="1600" b="1" dirty="0" smtClean="0"/>
              <a:t>8520 </a:t>
            </a:r>
            <a:endParaRPr lang="en-US" sz="1600" b="1" dirty="0" smtClean="0"/>
          </a:p>
          <a:p>
            <a:pPr>
              <a:buNone/>
            </a:pPr>
            <a:r>
              <a:rPr lang="en-US" sz="2000" b="1" dirty="0" smtClean="0"/>
              <a:t>3</a:t>
            </a:r>
            <a:r>
              <a:rPr lang="ru-RU" sz="2000" b="1" dirty="0" smtClean="0"/>
              <a:t>)</a:t>
            </a:r>
            <a:r>
              <a:rPr lang="en-US" sz="2000" b="1" dirty="0" smtClean="0"/>
              <a:t> </a:t>
            </a:r>
            <a:r>
              <a:rPr lang="ru-RU" sz="2000" b="1" dirty="0" smtClean="0"/>
              <a:t>Ключи</a:t>
            </a:r>
            <a:r>
              <a:rPr lang="en-US" sz="2000" b="1" dirty="0" smtClean="0"/>
              <a:t> </a:t>
            </a:r>
            <a:r>
              <a:rPr lang="ru-RU" sz="2000" b="1" dirty="0" smtClean="0"/>
              <a:t>для тестирования и демонстрации </a:t>
            </a:r>
            <a:r>
              <a:rPr lang="ru-RU" sz="1600" dirty="0" smtClean="0"/>
              <a:t>всех программных продуктов </a:t>
            </a:r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/>
          </a:p>
          <a:p>
            <a:pPr>
              <a:buNone/>
            </a:pPr>
            <a:r>
              <a:rPr lang="ru-RU" sz="2000" b="1" dirty="0" smtClean="0"/>
              <a:t>4) 4 инцидента по любым продуктам </a:t>
            </a:r>
            <a:r>
              <a:rPr lang="en-US" sz="2000" b="1" dirty="0" smtClean="0"/>
              <a:t>$</a:t>
            </a:r>
            <a:r>
              <a:rPr lang="ru-RU" sz="2000" b="1" dirty="0" smtClean="0"/>
              <a:t>149</a:t>
            </a:r>
            <a:r>
              <a:rPr lang="en-US" sz="2000" b="1" dirty="0" smtClean="0"/>
              <a:t> * 4 = $</a:t>
            </a:r>
            <a:r>
              <a:rPr lang="ru-RU" sz="2000" b="1" dirty="0" smtClean="0"/>
              <a:t>596</a:t>
            </a:r>
          </a:p>
          <a:p>
            <a:pPr>
              <a:buNone/>
            </a:pPr>
            <a:endParaRPr lang="ru-RU" dirty="0"/>
          </a:p>
        </p:txBody>
      </p:sp>
      <p:grpSp>
        <p:nvGrpSpPr>
          <p:cNvPr id="4" name="Group 25"/>
          <p:cNvGrpSpPr/>
          <p:nvPr/>
        </p:nvGrpSpPr>
        <p:grpSpPr>
          <a:xfrm>
            <a:off x="571473" y="1666867"/>
            <a:ext cx="1265873" cy="1428750"/>
            <a:chOff x="2143108" y="2357430"/>
            <a:chExt cx="1265873" cy="1714500"/>
          </a:xfrm>
        </p:grpSpPr>
        <p:pic>
          <p:nvPicPr>
            <p:cNvPr id="5" name="Picture 2" descr="D:\Clip_Installer\DVD_ART\BoxShots_Logos\Office Ultimate 2007\Office Ultimate 2007 box angled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143108" y="2357430"/>
              <a:ext cx="1265873" cy="1714500"/>
            </a:xfrm>
            <a:prstGeom prst="rect">
              <a:avLst/>
            </a:prstGeom>
            <a:noFill/>
          </p:spPr>
        </p:pic>
        <p:sp>
          <p:nvSpPr>
            <p:cNvPr id="15" name="TextBox 14"/>
            <p:cNvSpPr txBox="1"/>
            <p:nvPr/>
          </p:nvSpPr>
          <p:spPr>
            <a:xfrm>
              <a:off x="2181235" y="2414590"/>
              <a:ext cx="785818" cy="70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/>
                <a:t> </a:t>
              </a:r>
              <a:r>
                <a:rPr lang="en-US" sz="1600" b="1" dirty="0" smtClean="0"/>
                <a:t>$</a:t>
              </a:r>
              <a:r>
                <a:rPr lang="ru-RU" sz="1600" b="1" dirty="0" smtClean="0"/>
                <a:t>816*</a:t>
              </a:r>
              <a:endParaRPr lang="ru-RU" sz="1600" b="1" dirty="0"/>
            </a:p>
          </p:txBody>
        </p:sp>
      </p:grpSp>
      <p:grpSp>
        <p:nvGrpSpPr>
          <p:cNvPr id="9" name="Group 27"/>
          <p:cNvGrpSpPr/>
          <p:nvPr/>
        </p:nvGrpSpPr>
        <p:grpSpPr>
          <a:xfrm>
            <a:off x="7391400" y="2143120"/>
            <a:ext cx="1550194" cy="1422400"/>
            <a:chOff x="7593806" y="2500306"/>
            <a:chExt cx="1550194" cy="1706880"/>
          </a:xfrm>
        </p:grpSpPr>
        <p:pic>
          <p:nvPicPr>
            <p:cNvPr id="12" name="Picture 10" descr="C:\Users\i-irvosp\Desktop\Expression Web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593806" y="2500306"/>
              <a:ext cx="1550194" cy="1706880"/>
            </a:xfrm>
            <a:prstGeom prst="rect">
              <a:avLst/>
            </a:prstGeom>
            <a:noFill/>
          </p:spPr>
        </p:pic>
        <p:sp>
          <p:nvSpPr>
            <p:cNvPr id="17" name="TextBox 16"/>
            <p:cNvSpPr txBox="1"/>
            <p:nvPr/>
          </p:nvSpPr>
          <p:spPr>
            <a:xfrm>
              <a:off x="7879558" y="2571744"/>
              <a:ext cx="785818" cy="70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/>
                <a:t>$430</a:t>
              </a:r>
              <a:r>
                <a:rPr lang="ru-RU" sz="1600" b="1" dirty="0" smtClean="0"/>
                <a:t> *</a:t>
              </a:r>
              <a:endParaRPr lang="ru-RU" sz="1600" b="1" dirty="0"/>
            </a:p>
          </p:txBody>
        </p:sp>
      </p:grpSp>
      <p:grpSp>
        <p:nvGrpSpPr>
          <p:cNvPr id="18" name="Group 23"/>
          <p:cNvGrpSpPr/>
          <p:nvPr/>
        </p:nvGrpSpPr>
        <p:grpSpPr>
          <a:xfrm>
            <a:off x="1295400" y="1790700"/>
            <a:ext cx="1266444" cy="1428750"/>
            <a:chOff x="642910" y="2000240"/>
            <a:chExt cx="1266444" cy="1714500"/>
          </a:xfrm>
        </p:grpSpPr>
        <p:pic>
          <p:nvPicPr>
            <p:cNvPr id="6" name="Picture 3" descr="D:\Clip_Installer\DVD_ART\BoxShots_Logos\Visio Professional 2007\Office Visio Professional 2007 box an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42910" y="2000240"/>
              <a:ext cx="1266444" cy="1714500"/>
            </a:xfrm>
            <a:prstGeom prst="rect">
              <a:avLst/>
            </a:prstGeom>
            <a:noFill/>
          </p:spPr>
        </p:pic>
        <p:sp>
          <p:nvSpPr>
            <p:cNvPr id="13" name="TextBox 12"/>
            <p:cNvSpPr txBox="1"/>
            <p:nvPr/>
          </p:nvSpPr>
          <p:spPr>
            <a:xfrm>
              <a:off x="1000100" y="2071678"/>
              <a:ext cx="785818" cy="406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/>
                <a:t>$</a:t>
              </a:r>
              <a:r>
                <a:rPr lang="ru-RU" sz="1600" b="1" dirty="0" smtClean="0"/>
                <a:t>674*</a:t>
              </a:r>
              <a:endParaRPr lang="ru-RU" sz="1600" b="1" dirty="0"/>
            </a:p>
          </p:txBody>
        </p:sp>
      </p:grpSp>
      <p:grpSp>
        <p:nvGrpSpPr>
          <p:cNvPr id="19" name="Group 24"/>
          <p:cNvGrpSpPr/>
          <p:nvPr/>
        </p:nvGrpSpPr>
        <p:grpSpPr>
          <a:xfrm>
            <a:off x="2214546" y="2083588"/>
            <a:ext cx="1280351" cy="1444625"/>
            <a:chOff x="1285852" y="2214554"/>
            <a:chExt cx="1280351" cy="1733550"/>
          </a:xfrm>
        </p:grpSpPr>
        <p:pic>
          <p:nvPicPr>
            <p:cNvPr id="8" name="Picture 4" descr="D:\Clip_Installer\DVD_ART\BoxShots_Logos\Project Standard 2007\Project Standard 2007 box angled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285852" y="2214554"/>
              <a:ext cx="1280351" cy="1733550"/>
            </a:xfrm>
            <a:prstGeom prst="rect">
              <a:avLst/>
            </a:prstGeom>
            <a:noFill/>
          </p:spPr>
        </p:pic>
        <p:sp>
          <p:nvSpPr>
            <p:cNvPr id="14" name="TextBox 13"/>
            <p:cNvSpPr txBox="1"/>
            <p:nvPr/>
          </p:nvSpPr>
          <p:spPr>
            <a:xfrm>
              <a:off x="1714480" y="2357430"/>
              <a:ext cx="785818" cy="406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/>
                <a:t>$</a:t>
              </a:r>
              <a:r>
                <a:rPr lang="ru-RU" sz="1600" b="1" dirty="0" smtClean="0"/>
                <a:t>719*</a:t>
              </a:r>
              <a:endParaRPr lang="ru-RU" sz="1600" b="1" dirty="0"/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1828800" y="4305300"/>
            <a:ext cx="8401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70C0"/>
              </a:buClr>
            </a:pPr>
            <a:r>
              <a:rPr lang="ru-RU" sz="1200" b="1" u="sng" dirty="0" smtClean="0"/>
              <a:t>ПРЕИМУЩЕСТВА</a:t>
            </a:r>
            <a:endParaRPr lang="ru-RU" sz="1200" b="1" u="sng" dirty="0" smtClean="0">
              <a:solidFill>
                <a:schemeClr val="tx1"/>
              </a:solidFill>
            </a:endParaRPr>
          </a:p>
          <a:p>
            <a:pPr>
              <a:buClr>
                <a:srgbClr val="0070C0"/>
              </a:buClr>
              <a:buSzPct val="136000"/>
              <a:buFont typeface="Wingdings" pitchFamily="2" charset="2"/>
              <a:buChar char="ü"/>
            </a:pPr>
            <a:r>
              <a:rPr lang="ru-RU" sz="1200" b="0" dirty="0" smtClean="0">
                <a:solidFill>
                  <a:schemeClr val="tx1"/>
                </a:solidFill>
              </a:rPr>
              <a:t>Ежемесячная поставка носителей, </a:t>
            </a:r>
          </a:p>
          <a:p>
            <a:pPr>
              <a:buClr>
                <a:srgbClr val="0070C0"/>
              </a:buClr>
              <a:buSzPct val="136000"/>
              <a:buFont typeface="Wingdings" pitchFamily="2" charset="2"/>
              <a:buChar char="ü"/>
            </a:pPr>
            <a:r>
              <a:rPr lang="ru-RU" sz="1200" dirty="0"/>
              <a:t>Р</a:t>
            </a:r>
            <a:r>
              <a:rPr lang="ru-RU" sz="1200" b="0" dirty="0" smtClean="0">
                <a:solidFill>
                  <a:schemeClr val="tx1"/>
                </a:solidFill>
              </a:rPr>
              <a:t>асходы по доставке</a:t>
            </a:r>
            <a:r>
              <a:rPr lang="ru-RU" sz="1200" b="0" baseline="0" dirty="0" smtClean="0">
                <a:solidFill>
                  <a:schemeClr val="tx1"/>
                </a:solidFill>
              </a:rPr>
              <a:t> и </a:t>
            </a:r>
            <a:r>
              <a:rPr lang="ru-RU" sz="1200" b="0" baseline="0" dirty="0" err="1" smtClean="0">
                <a:solidFill>
                  <a:schemeClr val="tx1"/>
                </a:solidFill>
              </a:rPr>
              <a:t>растаможиванию</a:t>
            </a:r>
            <a:r>
              <a:rPr lang="ru-RU" sz="1200" b="0" baseline="0" dirty="0" smtClean="0">
                <a:solidFill>
                  <a:schemeClr val="tx1"/>
                </a:solidFill>
              </a:rPr>
              <a:t> включены в стоимость,</a:t>
            </a:r>
            <a:endParaRPr lang="ru-RU" sz="1200" b="0" dirty="0" smtClean="0">
              <a:solidFill>
                <a:schemeClr val="tx1"/>
              </a:solidFill>
            </a:endParaRPr>
          </a:p>
          <a:p>
            <a:pPr>
              <a:buClr>
                <a:srgbClr val="0070C0"/>
              </a:buClr>
              <a:buSzPct val="136000"/>
              <a:buFont typeface="Wingdings" pitchFamily="2" charset="2"/>
              <a:buChar char="ü"/>
            </a:pPr>
            <a:r>
              <a:rPr lang="ru-RU" sz="1200" b="0" dirty="0" smtClean="0">
                <a:solidFill>
                  <a:schemeClr val="tx1"/>
                </a:solidFill>
              </a:rPr>
              <a:t>Диски всегда есть в наличии</a:t>
            </a:r>
            <a:r>
              <a:rPr lang="ru-RU" sz="1200" dirty="0" smtClean="0"/>
              <a:t>: установка ПО для тестирования и работы </a:t>
            </a:r>
            <a:r>
              <a:rPr lang="ru-RU" sz="1200" b="0" dirty="0" smtClean="0">
                <a:solidFill>
                  <a:schemeClr val="tx1"/>
                </a:solidFill>
              </a:rPr>
              <a:t>в любой момент</a:t>
            </a:r>
            <a:endParaRPr lang="ru-RU" dirty="0"/>
          </a:p>
        </p:txBody>
      </p:sp>
      <p:sp>
        <p:nvSpPr>
          <p:cNvPr id="35" name="16-Point Star 34"/>
          <p:cNvSpPr/>
          <p:nvPr/>
        </p:nvSpPr>
        <p:spPr>
          <a:xfrm rot="20313927">
            <a:off x="6590767" y="194014"/>
            <a:ext cx="1571636" cy="1309697"/>
          </a:xfrm>
          <a:prstGeom prst="star16">
            <a:avLst/>
          </a:prstGeom>
          <a:solidFill>
            <a:srgbClr val="FF0000">
              <a:alpha val="61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19375829">
            <a:off x="6839394" y="796851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ЗА ВСЕ</a:t>
            </a:r>
            <a:r>
              <a:rPr lang="en-US" b="1" dirty="0" smtClean="0"/>
              <a:t>! </a:t>
            </a: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36" name="TextBox 35"/>
          <p:cNvSpPr txBox="1"/>
          <p:nvPr/>
        </p:nvSpPr>
        <p:spPr>
          <a:xfrm rot="19479852">
            <a:off x="6645222" y="573493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$</a:t>
            </a:r>
            <a:r>
              <a:rPr lang="ru-RU" b="1" dirty="0" smtClean="0"/>
              <a:t>2550</a:t>
            </a:r>
            <a:endParaRPr lang="ru-RU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7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27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8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7" presetClass="emph" presetSubtype="0" fill="hold" grpId="6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45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46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7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7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3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64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5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7" presetClass="emph" presetSubtype="0" fill="hold" grpId="7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85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86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7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7" presetClass="emph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98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99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0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1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7" presetClass="emph" presetSubtype="0" fill="hold" grpId="8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115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16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7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8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7" presetClass="emph" presetSubtype="0" fill="hold" grpId="9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120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21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2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3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7" presetClass="emph" presetSubtype="0" fill="hold" grpId="5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125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26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7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8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7" presetClass="emph" presetSubtype="0" fill="hold" grpId="4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130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31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2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3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7" presetClass="emph" presetSubtype="0" fill="hold" grpId="1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145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46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7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8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7" presetClass="emph" presetSubtype="0" fill="hold" grpId="1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160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61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2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3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7" presetClass="emph" presetSubtype="0" fill="hold" grpId="1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165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66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7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8" dur="50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5" grpId="2" animBg="1"/>
      <p:bldP spid="35" grpId="3" animBg="1"/>
      <p:bldP spid="35" grpId="4" animBg="1"/>
      <p:bldP spid="35" grpId="5" animBg="1"/>
      <p:bldP spid="35" grpId="6" animBg="1"/>
      <p:bldP spid="35" grpId="7" animBg="1"/>
      <p:bldP spid="35" grpId="8" animBg="1"/>
      <p:bldP spid="35" grpId="9" animBg="1"/>
      <p:bldP spid="35" grpId="10" animBg="1"/>
      <p:bldP spid="35" grpId="11" animBg="1"/>
      <p:bldP spid="35" grpId="1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Studio 2008</a:t>
            </a:r>
            <a:endParaRPr lang="en-US" dirty="0"/>
          </a:p>
        </p:txBody>
      </p:sp>
      <p:grpSp>
        <p:nvGrpSpPr>
          <p:cNvPr id="24" name="Group 23"/>
          <p:cNvGrpSpPr/>
          <p:nvPr/>
        </p:nvGrpSpPr>
        <p:grpSpPr>
          <a:xfrm flipV="1">
            <a:off x="533400" y="1485900"/>
            <a:ext cx="2743200" cy="1066800"/>
            <a:chOff x="3048000" y="2324100"/>
            <a:chExt cx="3200402" cy="1143000"/>
          </a:xfrm>
        </p:grpSpPr>
        <p:cxnSp>
          <p:nvCxnSpPr>
            <p:cNvPr id="25" name="Straight Connector 24"/>
            <p:cNvCxnSpPr/>
            <p:nvPr/>
          </p:nvCxnSpPr>
          <p:spPr>
            <a:xfrm rot="10800000">
              <a:off x="3048000" y="2400300"/>
              <a:ext cx="1600200" cy="1066800"/>
            </a:xfrm>
            <a:prstGeom prst="line">
              <a:avLst/>
            </a:prstGeom>
            <a:ln w="19050">
              <a:prstDash val="sysDot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V="1">
              <a:off x="3848100" y="2667000"/>
              <a:ext cx="1143000" cy="457200"/>
            </a:xfrm>
            <a:prstGeom prst="line">
              <a:avLst/>
            </a:prstGeom>
            <a:ln w="19050">
              <a:prstDash val="sysDot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5400000" flipH="1" flipV="1">
              <a:off x="4381501" y="2590800"/>
              <a:ext cx="1142999" cy="609600"/>
            </a:xfrm>
            <a:prstGeom prst="line">
              <a:avLst/>
            </a:prstGeom>
            <a:ln w="19050">
              <a:prstDash val="sysDot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flipV="1">
              <a:off x="4648200" y="2324100"/>
              <a:ext cx="1600202" cy="1143000"/>
            </a:xfrm>
            <a:prstGeom prst="line">
              <a:avLst/>
            </a:prstGeom>
            <a:ln w="19050">
              <a:prstDash val="sysDot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3" name="Group 22"/>
          <p:cNvGrpSpPr/>
          <p:nvPr/>
        </p:nvGrpSpPr>
        <p:grpSpPr>
          <a:xfrm>
            <a:off x="533400" y="2705100"/>
            <a:ext cx="2743200" cy="1219200"/>
            <a:chOff x="3048000" y="2324100"/>
            <a:chExt cx="3200402" cy="1143000"/>
          </a:xfrm>
        </p:grpSpPr>
        <p:cxnSp>
          <p:nvCxnSpPr>
            <p:cNvPr id="17" name="Straight Connector 16"/>
            <p:cNvCxnSpPr/>
            <p:nvPr/>
          </p:nvCxnSpPr>
          <p:spPr>
            <a:xfrm rot="10800000">
              <a:off x="3048000" y="2400300"/>
              <a:ext cx="1600200" cy="1066800"/>
            </a:xfrm>
            <a:prstGeom prst="line">
              <a:avLst/>
            </a:prstGeom>
            <a:ln w="19050">
              <a:prstDash val="sysDot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V="1">
              <a:off x="3848100" y="2667000"/>
              <a:ext cx="1143000" cy="457200"/>
            </a:xfrm>
            <a:prstGeom prst="line">
              <a:avLst/>
            </a:prstGeom>
            <a:ln w="19050">
              <a:prstDash val="sysDot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 flipV="1">
              <a:off x="4381501" y="2590800"/>
              <a:ext cx="1142999" cy="609600"/>
            </a:xfrm>
            <a:prstGeom prst="line">
              <a:avLst/>
            </a:prstGeom>
            <a:ln w="19050">
              <a:prstDash val="sysDot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V="1">
              <a:off x="4648200" y="2324100"/>
              <a:ext cx="1600202" cy="1143000"/>
            </a:xfrm>
            <a:prstGeom prst="line">
              <a:avLst/>
            </a:prstGeom>
            <a:ln w="19050">
              <a:prstDash val="sysDot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2" name="Straight Connector 11"/>
          <p:cNvCxnSpPr/>
          <p:nvPr/>
        </p:nvCxnSpPr>
        <p:spPr>
          <a:xfrm rot="5400000" flipH="1" flipV="1">
            <a:off x="1173569" y="4305300"/>
            <a:ext cx="1371600" cy="3"/>
          </a:xfrm>
          <a:prstGeom prst="line">
            <a:avLst/>
          </a:prstGeom>
          <a:ln w="19050">
            <a:prstDash val="sysDot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1600" y="4556760"/>
            <a:ext cx="1017270" cy="112014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1666" y="3337700"/>
            <a:ext cx="1017143" cy="1120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" y="2118360"/>
            <a:ext cx="1017270" cy="11201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1710" y="2118360"/>
            <a:ext cx="1017270" cy="11201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87220" y="2118360"/>
            <a:ext cx="1017270" cy="112014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92730" y="2118360"/>
            <a:ext cx="1017270" cy="112014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1600" y="952500"/>
            <a:ext cx="1017270" cy="112014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595396" y="4610100"/>
            <a:ext cx="50991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Visual Studio 2008 Professional</a:t>
            </a:r>
          </a:p>
          <a:p>
            <a:r>
              <a:rPr lang="en-US" sz="2000" dirty="0" smtClean="0"/>
              <a:t>c MSDN Professional</a:t>
            </a:r>
            <a:endParaRPr lang="en-US" sz="2000" dirty="0"/>
          </a:p>
        </p:txBody>
      </p:sp>
      <p:sp>
        <p:nvSpPr>
          <p:cNvPr id="31" name="TextBox 30"/>
          <p:cNvSpPr txBox="1"/>
          <p:nvPr/>
        </p:nvSpPr>
        <p:spPr>
          <a:xfrm>
            <a:off x="3595396" y="3398103"/>
            <a:ext cx="50991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Visual Studio 2008 Professional</a:t>
            </a:r>
          </a:p>
          <a:p>
            <a:r>
              <a:rPr lang="en-US" sz="2000" dirty="0" smtClean="0"/>
              <a:t>C  MSDN Premium</a:t>
            </a:r>
            <a:endParaRPr lang="en-US" sz="2000" dirty="0"/>
          </a:p>
        </p:txBody>
      </p:sp>
      <p:sp>
        <p:nvSpPr>
          <p:cNvPr id="32" name="TextBox 31"/>
          <p:cNvSpPr txBox="1"/>
          <p:nvPr/>
        </p:nvSpPr>
        <p:spPr>
          <a:xfrm>
            <a:off x="3595394" y="2178903"/>
            <a:ext cx="52530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Visual Studio Team System 2008</a:t>
            </a:r>
          </a:p>
          <a:p>
            <a:r>
              <a:rPr lang="en-US" sz="2000" dirty="0" smtClean="0"/>
              <a:t>Team Editions c MSDN Premium</a:t>
            </a:r>
            <a:endParaRPr lang="en-US" sz="2000" dirty="0"/>
          </a:p>
        </p:txBody>
      </p:sp>
      <p:sp>
        <p:nvSpPr>
          <p:cNvPr id="33" name="TextBox 32"/>
          <p:cNvSpPr txBox="1"/>
          <p:nvPr/>
        </p:nvSpPr>
        <p:spPr>
          <a:xfrm>
            <a:off x="3595394" y="1112103"/>
            <a:ext cx="52530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Visual Studio Team System 2008</a:t>
            </a:r>
          </a:p>
          <a:p>
            <a:r>
              <a:rPr lang="en-US" sz="2000" dirty="0" smtClean="0"/>
              <a:t>Team Suite c MSDN Premium</a:t>
            </a:r>
            <a:endParaRPr lang="en-US" sz="2000" dirty="0"/>
          </a:p>
        </p:txBody>
      </p:sp>
    </p:spTree>
    <p:extLst>
      <p:ext uri="{BB962C8B-B14F-4D97-AF65-F5344CB8AC3E}">
        <p14:creationId xmlns="" xmlns:p14="http://schemas.microsoft.com/office/powerpoint/2007/7/12/main" val="20580097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07/7/12/main" Requires="p14">
      <p:transition spd="slow" p14:dur="17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Проблема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 anchor="t">
            <a:noAutofit/>
          </a:bodyPr>
          <a:lstStyle/>
          <a:p>
            <a:pPr marL="0" indent="0" algn="ctr">
              <a:buNone/>
            </a:pPr>
            <a:r>
              <a:rPr lang="ru-RU" sz="4400" dirty="0" smtClean="0"/>
              <a:t>Продуктовая линейка </a:t>
            </a:r>
          </a:p>
          <a:p>
            <a:pPr marL="0" indent="0" algn="ctr">
              <a:buNone/>
            </a:pPr>
            <a:r>
              <a:rPr lang="en-US" sz="4400" dirty="0" smtClean="0"/>
              <a:t>Visual Studio 2008</a:t>
            </a:r>
            <a:r>
              <a:rPr lang="ru-RU" sz="4400" dirty="0" smtClean="0"/>
              <a:t> вводит в замешательство</a:t>
            </a:r>
            <a:r>
              <a:rPr lang="en-US" sz="4400" dirty="0" smtClean="0"/>
              <a:t>.</a:t>
            </a:r>
            <a:endParaRPr lang="en-US" sz="4400" dirty="0"/>
          </a:p>
        </p:txBody>
      </p:sp>
      <p:pic>
        <p:nvPicPr>
          <p:cNvPr id="5" name="Picture 2" descr="\\nt_server\Document\MARKET\LOGO\Interface\Лого для инета\INTERFACE-ISC_P288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5219700"/>
            <a:ext cx="1066800" cy="282767"/>
          </a:xfrm>
          <a:prstGeom prst="rect">
            <a:avLst/>
          </a:prstGeom>
          <a:noFill/>
        </p:spPr>
      </p:pic>
      <p:pic>
        <p:nvPicPr>
          <p:cNvPr id="6" name="Picture 3" descr="O:\MSлого\GoldCertifiedPartnerLogo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5219700"/>
            <a:ext cx="762000" cy="304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07/7/12/main" val="26978280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07/7/12/main" Requires="p14">
      <p:transition spd="slow" p14:dur="17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06500"/>
            <a:ext cx="8763000" cy="1581972"/>
          </a:xfrm>
        </p:spPr>
        <p:txBody>
          <a:bodyPr anchor="t">
            <a:noAutofit/>
          </a:bodyPr>
          <a:lstStyle/>
          <a:p>
            <a:pPr marL="0" indent="0" algn="ctr">
              <a:buNone/>
            </a:pPr>
            <a:r>
              <a:rPr lang="en-US" sz="4400" dirty="0"/>
              <a:t>Visual Studio </a:t>
            </a:r>
            <a:r>
              <a:rPr lang="en-US" sz="4400" dirty="0" smtClean="0"/>
              <a:t>2010 </a:t>
            </a:r>
            <a:r>
              <a:rPr lang="ru-RU" sz="4400" dirty="0" smtClean="0"/>
              <a:t>с</a:t>
            </a:r>
            <a:r>
              <a:rPr lang="en-US" sz="4400" dirty="0" smtClean="0"/>
              <a:t> MSDN</a:t>
            </a:r>
            <a:r>
              <a:rPr lang="ru-RU" sz="4400" dirty="0" smtClean="0"/>
              <a:t> - </a:t>
            </a:r>
            <a:endParaRPr lang="en-US" sz="4400" dirty="0"/>
          </a:p>
          <a:p>
            <a:pPr marL="0" indent="0" algn="ctr">
              <a:buNone/>
            </a:pPr>
            <a:endParaRPr lang="en-US" sz="4400" b="1" dirty="0" smtClean="0"/>
          </a:p>
          <a:p>
            <a:pPr marL="0" indent="0" algn="ctr">
              <a:buNone/>
            </a:pPr>
            <a:r>
              <a:rPr lang="ru-RU" sz="3600" dirty="0" smtClean="0"/>
              <a:t>среда разработки, </a:t>
            </a:r>
            <a:endParaRPr lang="en-US" sz="4400" b="1" dirty="0" smtClean="0"/>
          </a:p>
          <a:p>
            <a:pPr marL="0" indent="0" algn="ctr">
              <a:buNone/>
            </a:pPr>
            <a:r>
              <a:rPr lang="ru-RU" sz="4400" b="1" dirty="0" smtClean="0"/>
              <a:t>упрощающая </a:t>
            </a:r>
            <a:r>
              <a:rPr lang="ru-RU" sz="3600" dirty="0" smtClean="0"/>
              <a:t>процесс выбора</a:t>
            </a:r>
            <a:endParaRPr lang="en-US" sz="3600" dirty="0" smtClean="0"/>
          </a:p>
        </p:txBody>
      </p:sp>
      <p:pic>
        <p:nvPicPr>
          <p:cNvPr id="4" name="Picture 2" descr="\\nt_server\Document\MARKET\LOGO\Interface\Лого для инета\INTERFACE-ISC_P288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5219700"/>
            <a:ext cx="1066800" cy="282767"/>
          </a:xfrm>
          <a:prstGeom prst="rect">
            <a:avLst/>
          </a:prstGeom>
          <a:noFill/>
        </p:spPr>
      </p:pic>
      <p:pic>
        <p:nvPicPr>
          <p:cNvPr id="5" name="Picture 3" descr="O:\MSлого\GoldCertifiedPartnerLogo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5219700"/>
            <a:ext cx="762000" cy="304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07/7/12/main" val="4125413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07/7/12/main" Requires="p14">
      <p:transition spd="slow" p14:dur="17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Studio 2010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68401" y="1257300"/>
            <a:ext cx="8203528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3600" dirty="0" smtClean="0">
                <a:solidFill>
                  <a:schemeClr val="accent6"/>
                </a:solidFill>
              </a:rPr>
              <a:t>Visual Studio 2010 </a:t>
            </a:r>
            <a:r>
              <a:rPr lang="en-US" sz="3600" b="1" dirty="0" smtClean="0">
                <a:solidFill>
                  <a:schemeClr val="accent6"/>
                </a:solidFill>
              </a:rPr>
              <a:t>Ultimate</a:t>
            </a:r>
            <a:r>
              <a:rPr lang="en-US" sz="3600" dirty="0" smtClean="0">
                <a:solidFill>
                  <a:schemeClr val="accent6"/>
                </a:solidFill>
              </a:rPr>
              <a:t> with MSDN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8401" y="1951871"/>
            <a:ext cx="8301311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3600" dirty="0" smtClean="0">
                <a:solidFill>
                  <a:schemeClr val="accent6"/>
                </a:solidFill>
              </a:rPr>
              <a:t>Visual Studio 2010 </a:t>
            </a:r>
            <a:r>
              <a:rPr lang="en-US" sz="3600" b="1" dirty="0" smtClean="0">
                <a:solidFill>
                  <a:schemeClr val="accent6"/>
                </a:solidFill>
              </a:rPr>
              <a:t>Premium</a:t>
            </a:r>
            <a:r>
              <a:rPr lang="en-US" sz="3600" dirty="0" smtClean="0">
                <a:solidFill>
                  <a:schemeClr val="accent6"/>
                </a:solidFill>
              </a:rPr>
              <a:t> with MSDN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8401" y="2646442"/>
            <a:ext cx="8975599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3600" dirty="0" smtClean="0">
                <a:solidFill>
                  <a:schemeClr val="accent6"/>
                </a:solidFill>
              </a:rPr>
              <a:t>Visual Studio 2010 </a:t>
            </a:r>
            <a:r>
              <a:rPr lang="en-US" sz="3600" b="1" dirty="0" smtClean="0">
                <a:solidFill>
                  <a:schemeClr val="accent6"/>
                </a:solidFill>
              </a:rPr>
              <a:t>Professional</a:t>
            </a:r>
            <a:r>
              <a:rPr lang="en-US" sz="3600" dirty="0" smtClean="0">
                <a:solidFill>
                  <a:schemeClr val="accent6"/>
                </a:solidFill>
              </a:rPr>
              <a:t> with MSDN</a:t>
            </a:r>
          </a:p>
        </p:txBody>
      </p:sp>
      <p:pic>
        <p:nvPicPr>
          <p:cNvPr id="6" name="Picture 2" descr="\\nt_server\Document\MARKET\LOGO\Interface\Лого для инета\INTERFACE-ISC_P288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5219700"/>
            <a:ext cx="1066800" cy="282767"/>
          </a:xfrm>
          <a:prstGeom prst="rect">
            <a:avLst/>
          </a:prstGeom>
          <a:noFill/>
        </p:spPr>
      </p:pic>
      <p:pic>
        <p:nvPicPr>
          <p:cNvPr id="7" name="Picture 3" descr="O:\MSлого\GoldCertifiedPartnerLogo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5219700"/>
            <a:ext cx="762000" cy="304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07/7/12/main" val="32186908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07/7/12/main" Requires="p14">
      <p:transition spd="slow" p14:dur="17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ounded Rectangle 46"/>
          <p:cNvSpPr/>
          <p:nvPr/>
        </p:nvSpPr>
        <p:spPr>
          <a:xfrm>
            <a:off x="457200" y="266700"/>
            <a:ext cx="8229600" cy="5334000"/>
          </a:xfrm>
          <a:prstGeom prst="roundRect">
            <a:avLst>
              <a:gd name="adj" fmla="val 3031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endParaRPr lang="en-US" sz="2000" dirty="0" smtClean="0"/>
          </a:p>
        </p:txBody>
      </p:sp>
      <p:sp>
        <p:nvSpPr>
          <p:cNvPr id="132" name="Rounded Rectangle 131"/>
          <p:cNvSpPr/>
          <p:nvPr/>
        </p:nvSpPr>
        <p:spPr>
          <a:xfrm>
            <a:off x="537796" y="2247900"/>
            <a:ext cx="8072804" cy="3276600"/>
          </a:xfrm>
          <a:prstGeom prst="roundRect">
            <a:avLst>
              <a:gd name="adj" fmla="val 303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endParaRPr lang="en-US" sz="2000" dirty="0" smtClean="0"/>
          </a:p>
        </p:txBody>
      </p:sp>
      <p:grpSp>
        <p:nvGrpSpPr>
          <p:cNvPr id="5" name="Group 10"/>
          <p:cNvGrpSpPr/>
          <p:nvPr/>
        </p:nvGrpSpPr>
        <p:grpSpPr>
          <a:xfrm>
            <a:off x="3276600" y="190500"/>
            <a:ext cx="5334000" cy="2057400"/>
            <a:chOff x="3276600" y="342900"/>
            <a:chExt cx="5334000" cy="2057400"/>
          </a:xfrm>
        </p:grpSpPr>
        <p:grpSp>
          <p:nvGrpSpPr>
            <p:cNvPr id="6" name="Group 5"/>
            <p:cNvGrpSpPr/>
            <p:nvPr/>
          </p:nvGrpSpPr>
          <p:grpSpPr>
            <a:xfrm>
              <a:off x="5791200" y="342900"/>
              <a:ext cx="2819400" cy="1676400"/>
              <a:chOff x="5791200" y="342900"/>
              <a:chExt cx="2819400" cy="1676400"/>
            </a:xfrm>
          </p:grpSpPr>
          <p:pic>
            <p:nvPicPr>
              <p:cNvPr id="105" name="Picture 4" descr="G:\rounded rectangle blue.png"/>
              <p:cNvPicPr>
                <a:picLocks noChangeArrowheads="1"/>
              </p:cNvPicPr>
              <p:nvPr/>
            </p:nvPicPr>
            <p:blipFill>
              <a:blip r:embed="rId3" cstate="print">
                <a:extLst>
                  <a:ext uri="BEBA8EAE-BF5A-486c-A8C5-ECC9F3942E4B">
                    <a14:imgProps xmlns:a14="http://schemas.microsoft.com/office/drawing/2007/7/7/main" xmlns="">
                      <a14:imgLayer r:embed="rId4">
                        <a14:imgEffect>
                          <a14:saturation sat="0"/>
                        </a14:imgEffect>
                      </a14:imgLayer>
                    </a14:imgProps>
                  </a:ext>
                  <a:ext uri="28A0092B-C50C-407e-A947-70E740481C1C">
                    <a14:useLocalDpi xmlns:a14="http://schemas.microsoft.com/office/drawing/2007/7/7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91200" y="342900"/>
                <a:ext cx="2819400" cy="1676400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07/7/7/main" xmlns="">
                    <a:solidFill>
                      <a:srgbClr xmlns:mc="http://schemas.openxmlformats.org/markup-compatibility/2006" val="FFFFFF" mc:Ignorable=""/>
                    </a:solidFill>
                  </a14:hiddenFill>
                </a:ext>
                <a:ext uri="{53640926-AAD7-44d8-BBD7-CCE9431645EC}">
                  <a14:shadowObscured xmlns:a14="http://schemas.microsoft.com/office/drawing/2007/7/7/main" xmlns="" val="1"/>
                </a:ext>
              </a:extLst>
            </p:spPr>
          </p:pic>
          <p:sp>
            <p:nvSpPr>
              <p:cNvPr id="106" name="TextBox 105"/>
              <p:cNvSpPr txBox="1"/>
              <p:nvPr/>
            </p:nvSpPr>
            <p:spPr>
              <a:xfrm>
                <a:off x="5995477" y="568523"/>
                <a:ext cx="246272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i="1" dirty="0" smtClean="0"/>
                  <a:t>Test and Lab Manager</a:t>
                </a:r>
                <a:endParaRPr lang="en-US" sz="1400" i="1" dirty="0"/>
              </a:p>
            </p:txBody>
          </p:sp>
        </p:grpSp>
        <p:grpSp>
          <p:nvGrpSpPr>
            <p:cNvPr id="8" name="Group 122"/>
            <p:cNvGrpSpPr/>
            <p:nvPr/>
          </p:nvGrpSpPr>
          <p:grpSpPr>
            <a:xfrm>
              <a:off x="3276600" y="800100"/>
              <a:ext cx="5264470" cy="1600200"/>
              <a:chOff x="3574731" y="1943100"/>
              <a:chExt cx="5264470" cy="1600200"/>
            </a:xfrm>
          </p:grpSpPr>
          <p:grpSp>
            <p:nvGrpSpPr>
              <p:cNvPr id="9" name="Group 123"/>
              <p:cNvGrpSpPr/>
              <p:nvPr/>
            </p:nvGrpSpPr>
            <p:grpSpPr>
              <a:xfrm>
                <a:off x="6158862" y="2250757"/>
                <a:ext cx="2673669" cy="369570"/>
                <a:chOff x="2514595" y="1257294"/>
                <a:chExt cx="1489085" cy="369570"/>
              </a:xfrm>
            </p:grpSpPr>
            <p:pic>
              <p:nvPicPr>
                <p:cNvPr id="169" name="Picture 4" descr="G:\rounded rectangle blue.png"/>
                <p:cNvPicPr>
                  <a:picLocks noChangeArrowheads="1"/>
                </p:cNvPicPr>
                <p:nvPr/>
              </p:nvPicPr>
              <p:blipFill>
                <a:blip r:embed="rId5" cstate="print">
                  <a:duotone>
                    <a:prstClr val="black"/>
                    <a:schemeClr val="accent3">
                      <a:tint val="45000"/>
                      <a:satMod val="400000"/>
                    </a:schemeClr>
                  </a:duotone>
                  <a:extLst>
                    <a:ext uri="28A0092B-C50C-407e-A947-70E740481C1C">
                      <a14:useLocalDpi xmlns:a14="http://schemas.microsoft.com/office/drawing/2007/7/7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14595" y="1257294"/>
                  <a:ext cx="1489085" cy="369570"/>
                </a:xfrm>
                <a:prstGeom prst="rect">
                  <a:avLst/>
                </a:prstGeom>
                <a:extLst>
                  <a:ext uri="{909E8E84-426E-40dd-AFC4-6F175D3DCCD1}">
                    <a14:hiddenFill xmlns:a14="http://schemas.microsoft.com/office/drawing/2007/7/7/main" xmlns="">
                      <a:solidFill>
                        <a:srgbClr xmlns:mc="http://schemas.openxmlformats.org/markup-compatibility/2006" val="FFFFFF" mc:Ignorable=""/>
                      </a:solidFill>
                    </a14:hiddenFill>
                  </a:ext>
                  <a:ext uri="{53640926-AAD7-44d8-BBD7-CCE9431645EC}">
                    <a14:shadowObscured xmlns:a14="http://schemas.microsoft.com/office/drawing/2007/7/7/main" xmlns="" val="1"/>
                  </a:ext>
                </a:extLst>
              </p:spPr>
            </p:pic>
            <p:sp>
              <p:nvSpPr>
                <p:cNvPr id="170" name="TextBox 169"/>
                <p:cNvSpPr txBox="1"/>
                <p:nvPr/>
              </p:nvSpPr>
              <p:spPr>
                <a:xfrm>
                  <a:off x="2590800" y="1257300"/>
                  <a:ext cx="137160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600" dirty="0" smtClean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Manual Testing</a:t>
                  </a:r>
                  <a:endParaRPr lang="en-US" sz="16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10" name="Group 130"/>
              <p:cNvGrpSpPr/>
              <p:nvPr/>
            </p:nvGrpSpPr>
            <p:grpSpPr>
              <a:xfrm>
                <a:off x="6165531" y="2866072"/>
                <a:ext cx="2673669" cy="369570"/>
                <a:chOff x="2514595" y="1257294"/>
                <a:chExt cx="1489085" cy="369570"/>
              </a:xfrm>
            </p:grpSpPr>
            <p:pic>
              <p:nvPicPr>
                <p:cNvPr id="167" name="Picture 4" descr="G:\rounded rectangle blue.png"/>
                <p:cNvPicPr>
                  <a:picLocks noChangeArrowheads="1"/>
                </p:cNvPicPr>
                <p:nvPr/>
              </p:nvPicPr>
              <p:blipFill>
                <a:blip r:embed="rId5" cstate="print">
                  <a:duotone>
                    <a:prstClr val="black"/>
                    <a:schemeClr val="accent3">
                      <a:tint val="45000"/>
                      <a:satMod val="400000"/>
                    </a:schemeClr>
                  </a:duotone>
                  <a:extLst>
                    <a:ext uri="28A0092B-C50C-407e-A947-70E740481C1C">
                      <a14:useLocalDpi xmlns:a14="http://schemas.microsoft.com/office/drawing/2007/7/7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14595" y="1257294"/>
                  <a:ext cx="1489085" cy="369570"/>
                </a:xfrm>
                <a:prstGeom prst="rect">
                  <a:avLst/>
                </a:prstGeom>
                <a:extLst>
                  <a:ext uri="{909E8E84-426E-40dd-AFC4-6F175D3DCCD1}">
                    <a14:hiddenFill xmlns:a14="http://schemas.microsoft.com/office/drawing/2007/7/7/main" xmlns="">
                      <a:solidFill>
                        <a:srgbClr xmlns:mc="http://schemas.openxmlformats.org/markup-compatibility/2006" val="FFFFFF" mc:Ignorable=""/>
                      </a:solidFill>
                    </a14:hiddenFill>
                  </a:ext>
                  <a:ext uri="{53640926-AAD7-44d8-BBD7-CCE9431645EC}">
                    <a14:shadowObscured xmlns:a14="http://schemas.microsoft.com/office/drawing/2007/7/7/main" xmlns="" val="1"/>
                  </a:ext>
                </a:extLst>
              </p:spPr>
            </p:pic>
            <p:sp>
              <p:nvSpPr>
                <p:cNvPr id="168" name="TextBox 167"/>
                <p:cNvSpPr txBox="1"/>
                <p:nvPr/>
              </p:nvSpPr>
              <p:spPr>
                <a:xfrm>
                  <a:off x="2590800" y="1257300"/>
                  <a:ext cx="137160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600" dirty="0" smtClean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Layer Diagram</a:t>
                  </a:r>
                  <a:endParaRPr lang="en-US" sz="16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11" name="Group 133"/>
              <p:cNvGrpSpPr/>
              <p:nvPr/>
            </p:nvGrpSpPr>
            <p:grpSpPr>
              <a:xfrm>
                <a:off x="3574731" y="2247900"/>
                <a:ext cx="2673669" cy="369570"/>
                <a:chOff x="1075383" y="946780"/>
                <a:chExt cx="1489085" cy="369570"/>
              </a:xfrm>
            </p:grpSpPr>
            <p:pic>
              <p:nvPicPr>
                <p:cNvPr id="165" name="Picture 4" descr="G:\rounded rectangle blue.png"/>
                <p:cNvPicPr>
                  <a:picLocks noChangeArrowheads="1"/>
                </p:cNvPicPr>
                <p:nvPr/>
              </p:nvPicPr>
              <p:blipFill>
                <a:blip r:embed="rId5" cstate="print">
                  <a:duotone>
                    <a:prstClr val="black"/>
                    <a:schemeClr val="accent3">
                      <a:tint val="45000"/>
                      <a:satMod val="400000"/>
                    </a:schemeClr>
                  </a:duotone>
                  <a:extLst>
                    <a:ext uri="28A0092B-C50C-407e-A947-70E740481C1C">
                      <a14:useLocalDpi xmlns:a14="http://schemas.microsoft.com/office/drawing/2007/7/7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75383" y="946780"/>
                  <a:ext cx="1489085" cy="369570"/>
                </a:xfrm>
                <a:prstGeom prst="rect">
                  <a:avLst/>
                </a:prstGeom>
                <a:extLst>
                  <a:ext uri="{909E8E84-426E-40dd-AFC4-6F175D3DCCD1}">
                    <a14:hiddenFill xmlns:a14="http://schemas.microsoft.com/office/drawing/2007/7/7/main" xmlns="">
                      <a:solidFill>
                        <a:srgbClr xmlns:mc="http://schemas.openxmlformats.org/markup-compatibility/2006" val="FFFFFF" mc:Ignorable=""/>
                      </a:solidFill>
                    </a14:hiddenFill>
                  </a:ext>
                  <a:ext uri="{53640926-AAD7-44d8-BBD7-CCE9431645EC}">
                    <a14:shadowObscured xmlns:a14="http://schemas.microsoft.com/office/drawing/2007/7/7/main" xmlns="" val="1"/>
                  </a:ext>
                </a:extLst>
              </p:spPr>
            </p:pic>
            <p:sp>
              <p:nvSpPr>
                <p:cNvPr id="166" name="TextBox 165"/>
                <p:cNvSpPr txBox="1"/>
                <p:nvPr/>
              </p:nvSpPr>
              <p:spPr>
                <a:xfrm>
                  <a:off x="1151588" y="946786"/>
                  <a:ext cx="137160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600" dirty="0" smtClean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UML Modeling</a:t>
                  </a:r>
                  <a:endParaRPr lang="en-US" sz="16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12" name="Group 134"/>
              <p:cNvGrpSpPr/>
              <p:nvPr/>
            </p:nvGrpSpPr>
            <p:grpSpPr>
              <a:xfrm>
                <a:off x="3574731" y="3173730"/>
                <a:ext cx="2673669" cy="369570"/>
                <a:chOff x="2514595" y="1257294"/>
                <a:chExt cx="1489085" cy="369570"/>
              </a:xfrm>
            </p:grpSpPr>
            <p:pic>
              <p:nvPicPr>
                <p:cNvPr id="163" name="Picture 4" descr="G:\rounded rectangle blue.png"/>
                <p:cNvPicPr>
                  <a:picLocks noChangeArrowheads="1"/>
                </p:cNvPicPr>
                <p:nvPr/>
              </p:nvPicPr>
              <p:blipFill>
                <a:blip r:embed="rId5" cstate="print">
                  <a:duotone>
                    <a:prstClr val="black"/>
                    <a:schemeClr val="accent3">
                      <a:tint val="45000"/>
                      <a:satMod val="400000"/>
                    </a:schemeClr>
                  </a:duotone>
                  <a:extLst>
                    <a:ext uri="28A0092B-C50C-407e-A947-70E740481C1C">
                      <a14:useLocalDpi xmlns:a14="http://schemas.microsoft.com/office/drawing/2007/7/7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14595" y="1257294"/>
                  <a:ext cx="1489085" cy="369570"/>
                </a:xfrm>
                <a:prstGeom prst="rect">
                  <a:avLst/>
                </a:prstGeom>
                <a:extLst>
                  <a:ext uri="{909E8E84-426E-40dd-AFC4-6F175D3DCCD1}">
                    <a14:hiddenFill xmlns:a14="http://schemas.microsoft.com/office/drawing/2007/7/7/main" xmlns="">
                      <a:solidFill>
                        <a:srgbClr xmlns:mc="http://schemas.openxmlformats.org/markup-compatibility/2006" val="FFFFFF" mc:Ignorable=""/>
                      </a:solidFill>
                    </a14:hiddenFill>
                  </a:ext>
                  <a:ext uri="{53640926-AAD7-44d8-BBD7-CCE9431645EC}">
                    <a14:shadowObscured xmlns:a14="http://schemas.microsoft.com/office/drawing/2007/7/7/main" xmlns="" val="1"/>
                  </a:ext>
                </a:extLst>
              </p:spPr>
            </p:pic>
            <p:sp>
              <p:nvSpPr>
                <p:cNvPr id="164" name="TextBox 163"/>
                <p:cNvSpPr txBox="1"/>
                <p:nvPr/>
              </p:nvSpPr>
              <p:spPr>
                <a:xfrm>
                  <a:off x="2590800" y="1257300"/>
                  <a:ext cx="137160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600" dirty="0" smtClean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Load Testing</a:t>
                  </a:r>
                  <a:endParaRPr lang="en-US" sz="16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13" name="Group 135"/>
              <p:cNvGrpSpPr/>
              <p:nvPr/>
            </p:nvGrpSpPr>
            <p:grpSpPr>
              <a:xfrm>
                <a:off x="6158862" y="3173730"/>
                <a:ext cx="2673669" cy="369570"/>
                <a:chOff x="2514595" y="1257294"/>
                <a:chExt cx="1489085" cy="369570"/>
              </a:xfrm>
            </p:grpSpPr>
            <p:pic>
              <p:nvPicPr>
                <p:cNvPr id="161" name="Picture 4" descr="G:\rounded rectangle blue.png"/>
                <p:cNvPicPr>
                  <a:picLocks noChangeArrowheads="1"/>
                </p:cNvPicPr>
                <p:nvPr/>
              </p:nvPicPr>
              <p:blipFill>
                <a:blip r:embed="rId5" cstate="print">
                  <a:duotone>
                    <a:prstClr val="black"/>
                    <a:schemeClr val="accent3">
                      <a:tint val="45000"/>
                      <a:satMod val="400000"/>
                    </a:schemeClr>
                  </a:duotone>
                  <a:extLst>
                    <a:ext uri="28A0092B-C50C-407e-A947-70E740481C1C">
                      <a14:useLocalDpi xmlns:a14="http://schemas.microsoft.com/office/drawing/2007/7/7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14595" y="1257294"/>
                  <a:ext cx="1489085" cy="369570"/>
                </a:xfrm>
                <a:prstGeom prst="rect">
                  <a:avLst/>
                </a:prstGeom>
                <a:extLst>
                  <a:ext uri="{909E8E84-426E-40dd-AFC4-6F175D3DCCD1}">
                    <a14:hiddenFill xmlns:a14="http://schemas.microsoft.com/office/drawing/2007/7/7/main" xmlns="">
                      <a:solidFill>
                        <a:srgbClr xmlns:mc="http://schemas.openxmlformats.org/markup-compatibility/2006" val="FFFFFF" mc:Ignorable=""/>
                      </a:solidFill>
                    </a14:hiddenFill>
                  </a:ext>
                  <a:ext uri="{53640926-AAD7-44d8-BBD7-CCE9431645EC}">
                    <a14:shadowObscured xmlns:a14="http://schemas.microsoft.com/office/drawing/2007/7/7/main" xmlns="" val="1"/>
                  </a:ext>
                </a:extLst>
              </p:spPr>
            </p:pic>
            <p:sp>
              <p:nvSpPr>
                <p:cNvPr id="162" name="TextBox 161"/>
                <p:cNvSpPr txBox="1"/>
                <p:nvPr/>
              </p:nvSpPr>
              <p:spPr>
                <a:xfrm>
                  <a:off x="2590800" y="1257300"/>
                  <a:ext cx="137160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600" dirty="0" smtClean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Web Testing</a:t>
                  </a:r>
                  <a:endParaRPr lang="en-US" sz="16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14" name="Group 145"/>
              <p:cNvGrpSpPr/>
              <p:nvPr/>
            </p:nvGrpSpPr>
            <p:grpSpPr>
              <a:xfrm>
                <a:off x="6158862" y="1943100"/>
                <a:ext cx="2673669" cy="369570"/>
                <a:chOff x="2514595" y="1257294"/>
                <a:chExt cx="1489085" cy="369570"/>
              </a:xfrm>
            </p:grpSpPr>
            <p:pic>
              <p:nvPicPr>
                <p:cNvPr id="159" name="Picture 4" descr="G:\rounded rectangle blue.png"/>
                <p:cNvPicPr>
                  <a:picLocks noChangeArrowheads="1"/>
                </p:cNvPicPr>
                <p:nvPr/>
              </p:nvPicPr>
              <p:blipFill>
                <a:blip r:embed="rId5" cstate="print">
                  <a:duotone>
                    <a:prstClr val="black"/>
                    <a:schemeClr val="accent3">
                      <a:tint val="45000"/>
                      <a:satMod val="400000"/>
                    </a:schemeClr>
                  </a:duotone>
                  <a:extLst>
                    <a:ext uri="28A0092B-C50C-407e-A947-70E740481C1C">
                      <a14:useLocalDpi xmlns:a14="http://schemas.microsoft.com/office/drawing/2007/7/7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14595" y="1257294"/>
                  <a:ext cx="1489085" cy="369570"/>
                </a:xfrm>
                <a:prstGeom prst="rect">
                  <a:avLst/>
                </a:prstGeom>
                <a:extLst>
                  <a:ext uri="{909E8E84-426E-40dd-AFC4-6F175D3DCCD1}">
                    <a14:hiddenFill xmlns:a14="http://schemas.microsoft.com/office/drawing/2007/7/7/main" xmlns="">
                      <a:solidFill>
                        <a:srgbClr xmlns:mc="http://schemas.openxmlformats.org/markup-compatibility/2006" val="FFFFFF" mc:Ignorable=""/>
                      </a:solidFill>
                    </a14:hiddenFill>
                  </a:ext>
                  <a:ext uri="{53640926-AAD7-44d8-BBD7-CCE9431645EC}">
                    <a14:shadowObscured xmlns:a14="http://schemas.microsoft.com/office/drawing/2007/7/7/main" xmlns="" val="1"/>
                  </a:ext>
                </a:extLst>
              </p:spPr>
            </p:pic>
            <p:sp>
              <p:nvSpPr>
                <p:cNvPr id="160" name="TextBox 159"/>
                <p:cNvSpPr txBox="1"/>
                <p:nvPr/>
              </p:nvSpPr>
              <p:spPr>
                <a:xfrm>
                  <a:off x="2590800" y="1257300"/>
                  <a:ext cx="137160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600" dirty="0" smtClean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Test Case Management</a:t>
                  </a:r>
                  <a:endParaRPr lang="en-US" sz="16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15" name="Group 146"/>
              <p:cNvGrpSpPr/>
              <p:nvPr/>
            </p:nvGrpSpPr>
            <p:grpSpPr>
              <a:xfrm>
                <a:off x="3574733" y="1943100"/>
                <a:ext cx="2673669" cy="369570"/>
                <a:chOff x="2514595" y="1257294"/>
                <a:chExt cx="1489085" cy="369570"/>
              </a:xfrm>
            </p:grpSpPr>
            <p:pic>
              <p:nvPicPr>
                <p:cNvPr id="157" name="Picture 4" descr="G:\rounded rectangle blue.png"/>
                <p:cNvPicPr>
                  <a:picLocks noChangeArrowheads="1"/>
                </p:cNvPicPr>
                <p:nvPr/>
              </p:nvPicPr>
              <p:blipFill>
                <a:blip r:embed="rId5" cstate="print">
                  <a:duotone>
                    <a:prstClr val="black"/>
                    <a:schemeClr val="accent3">
                      <a:tint val="45000"/>
                      <a:satMod val="400000"/>
                    </a:schemeClr>
                  </a:duotone>
                  <a:extLst>
                    <a:ext uri="28A0092B-C50C-407e-A947-70E740481C1C">
                      <a14:useLocalDpi xmlns:a14="http://schemas.microsoft.com/office/drawing/2007/7/7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14595" y="1257294"/>
                  <a:ext cx="1489085" cy="369570"/>
                </a:xfrm>
                <a:prstGeom prst="rect">
                  <a:avLst/>
                </a:prstGeom>
                <a:extLst>
                  <a:ext uri="{909E8E84-426E-40dd-AFC4-6F175D3DCCD1}">
                    <a14:hiddenFill xmlns:a14="http://schemas.microsoft.com/office/drawing/2007/7/7/main" xmlns="">
                      <a:solidFill>
                        <a:srgbClr xmlns:mc="http://schemas.openxmlformats.org/markup-compatibility/2006" val="FFFFFF" mc:Ignorable=""/>
                      </a:solidFill>
                    </a14:hiddenFill>
                  </a:ext>
                  <a:ext uri="{53640926-AAD7-44d8-BBD7-CCE9431645EC}">
                    <a14:shadowObscured xmlns:a14="http://schemas.microsoft.com/office/drawing/2007/7/7/main" xmlns="" val="1"/>
                  </a:ext>
                </a:extLst>
              </p:spPr>
            </p:pic>
            <p:sp>
              <p:nvSpPr>
                <p:cNvPr id="158" name="TextBox 157"/>
                <p:cNvSpPr txBox="1"/>
                <p:nvPr/>
              </p:nvSpPr>
              <p:spPr>
                <a:xfrm>
                  <a:off x="2590800" y="1257300"/>
                  <a:ext cx="137160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600" dirty="0" smtClean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IntelliTrace™</a:t>
                  </a:r>
                  <a:endParaRPr lang="en-US" sz="16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16" name="Group 147"/>
              <p:cNvGrpSpPr/>
              <p:nvPr/>
            </p:nvGrpSpPr>
            <p:grpSpPr>
              <a:xfrm>
                <a:off x="3581400" y="2558414"/>
                <a:ext cx="2673669" cy="369570"/>
                <a:chOff x="2514595" y="1257294"/>
                <a:chExt cx="1489085" cy="369570"/>
              </a:xfrm>
            </p:grpSpPr>
            <p:pic>
              <p:nvPicPr>
                <p:cNvPr id="155" name="Picture 4" descr="G:\rounded rectangle blue.png"/>
                <p:cNvPicPr>
                  <a:picLocks noChangeArrowheads="1"/>
                </p:cNvPicPr>
                <p:nvPr/>
              </p:nvPicPr>
              <p:blipFill>
                <a:blip r:embed="rId5" cstate="print">
                  <a:duotone>
                    <a:prstClr val="black"/>
                    <a:schemeClr val="accent3">
                      <a:tint val="45000"/>
                      <a:satMod val="400000"/>
                    </a:schemeClr>
                  </a:duotone>
                  <a:extLst>
                    <a:ext uri="28A0092B-C50C-407e-A947-70E740481C1C">
                      <a14:useLocalDpi xmlns:a14="http://schemas.microsoft.com/office/drawing/2007/7/7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14595" y="1257294"/>
                  <a:ext cx="1489085" cy="369570"/>
                </a:xfrm>
                <a:prstGeom prst="rect">
                  <a:avLst/>
                </a:prstGeom>
                <a:extLst>
                  <a:ext uri="{909E8E84-426E-40dd-AFC4-6F175D3DCCD1}">
                    <a14:hiddenFill xmlns:a14="http://schemas.microsoft.com/office/drawing/2007/7/7/main" xmlns="">
                      <a:solidFill>
                        <a:srgbClr xmlns:mc="http://schemas.openxmlformats.org/markup-compatibility/2006" val="FFFFFF" mc:Ignorable=""/>
                      </a:solidFill>
                    </a14:hiddenFill>
                  </a:ext>
                  <a:ext uri="{53640926-AAD7-44d8-BBD7-CCE9431645EC}">
                    <a14:shadowObscured xmlns:a14="http://schemas.microsoft.com/office/drawing/2007/7/7/main" xmlns="" val="1"/>
                  </a:ext>
                </a:extLst>
              </p:spPr>
            </p:pic>
            <p:sp>
              <p:nvSpPr>
                <p:cNvPr id="156" name="TextBox 155"/>
                <p:cNvSpPr txBox="1"/>
                <p:nvPr/>
              </p:nvSpPr>
              <p:spPr>
                <a:xfrm>
                  <a:off x="2590800" y="1257300"/>
                  <a:ext cx="137160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600" dirty="0" smtClean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Architecture Explorer</a:t>
                  </a:r>
                  <a:endParaRPr lang="en-US" sz="16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17" name="Group 148"/>
              <p:cNvGrpSpPr/>
              <p:nvPr/>
            </p:nvGrpSpPr>
            <p:grpSpPr>
              <a:xfrm>
                <a:off x="6165532" y="2552700"/>
                <a:ext cx="2673669" cy="369570"/>
                <a:chOff x="3953807" y="1559237"/>
                <a:chExt cx="1489085" cy="369570"/>
              </a:xfrm>
            </p:grpSpPr>
            <p:pic>
              <p:nvPicPr>
                <p:cNvPr id="153" name="Picture 4" descr="G:\rounded rectangle blue.png"/>
                <p:cNvPicPr>
                  <a:picLocks noChangeArrowheads="1"/>
                </p:cNvPicPr>
                <p:nvPr/>
              </p:nvPicPr>
              <p:blipFill>
                <a:blip r:embed="rId5" cstate="print">
                  <a:duotone>
                    <a:prstClr val="black"/>
                    <a:schemeClr val="accent3">
                      <a:tint val="45000"/>
                      <a:satMod val="400000"/>
                    </a:schemeClr>
                  </a:duotone>
                  <a:extLst>
                    <a:ext uri="28A0092B-C50C-407e-A947-70E740481C1C">
                      <a14:useLocalDpi xmlns:a14="http://schemas.microsoft.com/office/drawing/2007/7/7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953807" y="1559237"/>
                  <a:ext cx="1489085" cy="369570"/>
                </a:xfrm>
                <a:prstGeom prst="rect">
                  <a:avLst/>
                </a:prstGeom>
                <a:extLst>
                  <a:ext uri="{909E8E84-426E-40dd-AFC4-6F175D3DCCD1}">
                    <a14:hiddenFill xmlns:a14="http://schemas.microsoft.com/office/drawing/2007/7/7/main" xmlns="">
                      <a:solidFill>
                        <a:srgbClr xmlns:mc="http://schemas.openxmlformats.org/markup-compatibility/2006" val="FFFFFF" mc:Ignorable=""/>
                      </a:solidFill>
                    </a14:hiddenFill>
                  </a:ext>
                  <a:ext uri="{53640926-AAD7-44d8-BBD7-CCE9431645EC}">
                    <a14:shadowObscured xmlns:a14="http://schemas.microsoft.com/office/drawing/2007/7/7/main" xmlns="" val="1"/>
                  </a:ext>
                </a:extLst>
              </p:spPr>
            </p:pic>
            <p:sp>
              <p:nvSpPr>
                <p:cNvPr id="154" name="TextBox 153"/>
                <p:cNvSpPr txBox="1"/>
                <p:nvPr/>
              </p:nvSpPr>
              <p:spPr>
                <a:xfrm>
                  <a:off x="4030010" y="1559243"/>
                  <a:ext cx="137160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600" dirty="0" smtClean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Test Record &amp; Playback</a:t>
                  </a:r>
                  <a:endParaRPr lang="en-US" sz="16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18" name="Group 149"/>
              <p:cNvGrpSpPr/>
              <p:nvPr/>
            </p:nvGrpSpPr>
            <p:grpSpPr>
              <a:xfrm>
                <a:off x="3574731" y="2866072"/>
                <a:ext cx="2673669" cy="369570"/>
                <a:chOff x="2514595" y="1257294"/>
                <a:chExt cx="1489085" cy="369570"/>
              </a:xfrm>
            </p:grpSpPr>
            <p:pic>
              <p:nvPicPr>
                <p:cNvPr id="151" name="Picture 4" descr="G:\rounded rectangle blue.png"/>
                <p:cNvPicPr>
                  <a:picLocks noChangeArrowheads="1"/>
                </p:cNvPicPr>
                <p:nvPr/>
              </p:nvPicPr>
              <p:blipFill>
                <a:blip r:embed="rId5" cstate="print">
                  <a:duotone>
                    <a:prstClr val="black"/>
                    <a:schemeClr val="accent3">
                      <a:tint val="45000"/>
                      <a:satMod val="400000"/>
                    </a:schemeClr>
                  </a:duotone>
                  <a:extLst>
                    <a:ext uri="28A0092B-C50C-407e-A947-70E740481C1C">
                      <a14:useLocalDpi xmlns:a14="http://schemas.microsoft.com/office/drawing/2007/7/7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14595" y="1257294"/>
                  <a:ext cx="1489085" cy="369570"/>
                </a:xfrm>
                <a:prstGeom prst="rect">
                  <a:avLst/>
                </a:prstGeom>
                <a:extLst>
                  <a:ext uri="{909E8E84-426E-40dd-AFC4-6F175D3DCCD1}">
                    <a14:hiddenFill xmlns:a14="http://schemas.microsoft.com/office/drawing/2007/7/7/main" xmlns="">
                      <a:solidFill>
                        <a:srgbClr xmlns:mc="http://schemas.openxmlformats.org/markup-compatibility/2006" val="FFFFFF" mc:Ignorable=""/>
                      </a:solidFill>
                    </a14:hiddenFill>
                  </a:ext>
                  <a:ext uri="{53640926-AAD7-44d8-BBD7-CCE9431645EC}">
                    <a14:shadowObscured xmlns:a14="http://schemas.microsoft.com/office/drawing/2007/7/7/main" xmlns="" val="1"/>
                  </a:ext>
                </a:extLst>
              </p:spPr>
            </p:pic>
            <p:sp>
              <p:nvSpPr>
                <p:cNvPr id="152" name="TextBox 151"/>
                <p:cNvSpPr txBox="1"/>
                <p:nvPr/>
              </p:nvSpPr>
              <p:spPr>
                <a:xfrm>
                  <a:off x="2590800" y="1257300"/>
                  <a:ext cx="137160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600" dirty="0" smtClean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Logical Class Designer</a:t>
                  </a:r>
                  <a:endParaRPr lang="en-US" sz="16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</p:grpSp>
      </p:grp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6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/>
        </p:blipFill>
        <p:spPr>
          <a:xfrm>
            <a:off x="533400" y="342900"/>
            <a:ext cx="2262908" cy="609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7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/>
        </p:blipFill>
        <p:spPr>
          <a:xfrm>
            <a:off x="609600" y="2324100"/>
            <a:ext cx="2278865" cy="612648"/>
          </a:xfrm>
          <a:prstGeom prst="rect">
            <a:avLst/>
          </a:prstGeom>
        </p:spPr>
      </p:pic>
      <p:sp>
        <p:nvSpPr>
          <p:cNvPr id="133" name="Rounded Rectangle 132"/>
          <p:cNvSpPr/>
          <p:nvPr/>
        </p:nvSpPr>
        <p:spPr>
          <a:xfrm>
            <a:off x="591483" y="3848100"/>
            <a:ext cx="7942919" cy="1600200"/>
          </a:xfrm>
          <a:prstGeom prst="roundRect">
            <a:avLst>
              <a:gd name="adj" fmla="val 303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endParaRPr lang="en-US" sz="2000" dirty="0"/>
          </a:p>
        </p:txBody>
      </p:sp>
      <p:grpSp>
        <p:nvGrpSpPr>
          <p:cNvPr id="19" name="Group 170"/>
          <p:cNvGrpSpPr/>
          <p:nvPr/>
        </p:nvGrpSpPr>
        <p:grpSpPr>
          <a:xfrm>
            <a:off x="3269931" y="3848100"/>
            <a:ext cx="5264469" cy="1600200"/>
            <a:chOff x="3574731" y="1943100"/>
            <a:chExt cx="5264469" cy="1600200"/>
          </a:xfrm>
        </p:grpSpPr>
        <p:grpSp>
          <p:nvGrpSpPr>
            <p:cNvPr id="20" name="Group 171"/>
            <p:cNvGrpSpPr/>
            <p:nvPr/>
          </p:nvGrpSpPr>
          <p:grpSpPr>
            <a:xfrm>
              <a:off x="6158862" y="2250757"/>
              <a:ext cx="2673669" cy="369570"/>
              <a:chOff x="2514595" y="1257294"/>
              <a:chExt cx="1489085" cy="369570"/>
            </a:xfrm>
          </p:grpSpPr>
          <p:pic>
            <p:nvPicPr>
              <p:cNvPr id="200" name="Picture 4" descr="G:\rounded rectangle blue.png"/>
              <p:cNvPicPr>
                <a:picLocks noChangeArrowheads="1"/>
              </p:cNvPicPr>
              <p:nvPr/>
            </p:nvPicPr>
            <p:blipFill>
              <a:blip r:embed="rId5" cstate="print">
                <a:extLst>
                  <a:ext uri="28A0092B-C50C-407e-A947-70E740481C1C">
                    <a14:useLocalDpi xmlns:a14="http://schemas.microsoft.com/office/drawing/2007/7/7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4595" y="1257294"/>
                <a:ext cx="1489085" cy="369570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07/7/7/main" xmlns="">
                    <a:solidFill>
                      <a:srgbClr xmlns:mc="http://schemas.openxmlformats.org/markup-compatibility/2006" val="FFFFFF" mc:Ignorable=""/>
                    </a:solidFill>
                  </a14:hiddenFill>
                </a:ext>
                <a:ext uri="{53640926-AAD7-44d8-BBD7-CCE9431645EC}">
                  <a14:shadowObscured xmlns:a14="http://schemas.microsoft.com/office/drawing/2007/7/7/main" xmlns="" val="1"/>
                </a:ext>
              </a:extLst>
            </p:spPr>
          </p:pic>
          <p:sp>
            <p:nvSpPr>
              <p:cNvPr id="201" name="TextBox 200"/>
              <p:cNvSpPr txBox="1"/>
              <p:nvPr/>
            </p:nvSpPr>
            <p:spPr>
              <a:xfrm>
                <a:off x="2590800" y="1257300"/>
                <a:ext cx="13716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Cloud Development</a:t>
                </a:r>
                <a:endParaRPr 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21" name="Group 172"/>
            <p:cNvGrpSpPr/>
            <p:nvPr/>
          </p:nvGrpSpPr>
          <p:grpSpPr>
            <a:xfrm>
              <a:off x="6165531" y="2866072"/>
              <a:ext cx="2673669" cy="369570"/>
              <a:chOff x="2514595" y="1257294"/>
              <a:chExt cx="1489085" cy="369570"/>
            </a:xfrm>
          </p:grpSpPr>
          <p:pic>
            <p:nvPicPr>
              <p:cNvPr id="198" name="Picture 4" descr="G:\rounded rectangle blue.png"/>
              <p:cNvPicPr>
                <a:picLocks noChangeArrowheads="1"/>
              </p:cNvPicPr>
              <p:nvPr/>
            </p:nvPicPr>
            <p:blipFill>
              <a:blip r:embed="rId5" cstate="print">
                <a:extLst>
                  <a:ext uri="28A0092B-C50C-407e-A947-70E740481C1C">
                    <a14:useLocalDpi xmlns:a14="http://schemas.microsoft.com/office/drawing/2007/7/7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4595" y="1257294"/>
                <a:ext cx="1489085" cy="369570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07/7/7/main" xmlns="">
                    <a:solidFill>
                      <a:srgbClr xmlns:mc="http://schemas.openxmlformats.org/markup-compatibility/2006" val="FFFFFF" mc:Ignorable=""/>
                    </a:solidFill>
                  </a14:hiddenFill>
                </a:ext>
                <a:ext uri="{53640926-AAD7-44d8-BBD7-CCE9431645EC}">
                  <a14:shadowObscured xmlns:a14="http://schemas.microsoft.com/office/drawing/2007/7/7/main" xmlns="" val="1"/>
                </a:ext>
              </a:extLst>
            </p:spPr>
          </p:pic>
          <p:sp>
            <p:nvSpPr>
              <p:cNvPr id="199" name="TextBox 198"/>
              <p:cNvSpPr txBox="1"/>
              <p:nvPr/>
            </p:nvSpPr>
            <p:spPr>
              <a:xfrm>
                <a:off x="2590800" y="1257300"/>
                <a:ext cx="13716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Office Development</a:t>
                </a:r>
                <a:endParaRPr 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22" name="Group 173"/>
            <p:cNvGrpSpPr/>
            <p:nvPr/>
          </p:nvGrpSpPr>
          <p:grpSpPr>
            <a:xfrm>
              <a:off x="6158862" y="2558414"/>
              <a:ext cx="2673669" cy="369570"/>
              <a:chOff x="2514595" y="1257294"/>
              <a:chExt cx="1489085" cy="369570"/>
            </a:xfrm>
          </p:grpSpPr>
          <p:pic>
            <p:nvPicPr>
              <p:cNvPr id="196" name="Picture 4" descr="G:\rounded rectangle blue.png"/>
              <p:cNvPicPr>
                <a:picLocks noChangeArrowheads="1"/>
              </p:cNvPicPr>
              <p:nvPr/>
            </p:nvPicPr>
            <p:blipFill>
              <a:blip r:embed="rId5" cstate="print">
                <a:extLst>
                  <a:ext uri="28A0092B-C50C-407e-A947-70E740481C1C">
                    <a14:useLocalDpi xmlns:a14="http://schemas.microsoft.com/office/drawing/2007/7/7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4595" y="1257294"/>
                <a:ext cx="1489085" cy="369570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07/7/7/main" xmlns="">
                    <a:solidFill>
                      <a:srgbClr xmlns:mc="http://schemas.openxmlformats.org/markup-compatibility/2006" val="FFFFFF" mc:Ignorable=""/>
                    </a:solidFill>
                  </a14:hiddenFill>
                </a:ext>
                <a:ext uri="{53640926-AAD7-44d8-BBD7-CCE9431645EC}">
                  <a14:shadowObscured xmlns:a14="http://schemas.microsoft.com/office/drawing/2007/7/7/main" xmlns="" val="1"/>
                </a:ext>
              </a:extLst>
            </p:spPr>
          </p:pic>
          <p:sp>
            <p:nvSpPr>
              <p:cNvPr id="197" name="TextBox 196"/>
              <p:cNvSpPr txBox="1"/>
              <p:nvPr/>
            </p:nvSpPr>
            <p:spPr>
              <a:xfrm>
                <a:off x="2590800" y="1257300"/>
                <a:ext cx="13716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Windows Development</a:t>
                </a:r>
                <a:endParaRPr 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23" name="Group 174"/>
            <p:cNvGrpSpPr/>
            <p:nvPr/>
          </p:nvGrpSpPr>
          <p:grpSpPr>
            <a:xfrm>
              <a:off x="3574731" y="3173730"/>
              <a:ext cx="2673669" cy="369570"/>
              <a:chOff x="2514595" y="1257294"/>
              <a:chExt cx="1489085" cy="369570"/>
            </a:xfrm>
          </p:grpSpPr>
          <p:pic>
            <p:nvPicPr>
              <p:cNvPr id="194" name="Picture 4" descr="G:\rounded rectangle blue.png"/>
              <p:cNvPicPr>
                <a:picLocks noChangeArrowheads="1"/>
              </p:cNvPicPr>
              <p:nvPr/>
            </p:nvPicPr>
            <p:blipFill>
              <a:blip r:embed="rId5" cstate="print">
                <a:extLst>
                  <a:ext uri="28A0092B-C50C-407e-A947-70E740481C1C">
                    <a14:useLocalDpi xmlns:a14="http://schemas.microsoft.com/office/drawing/2007/7/7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4595" y="1257294"/>
                <a:ext cx="1489085" cy="369570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07/7/7/main" xmlns="">
                    <a:solidFill>
                      <a:srgbClr xmlns:mc="http://schemas.openxmlformats.org/markup-compatibility/2006" val="FFFFFF" mc:Ignorable=""/>
                    </a:solidFill>
                  </a14:hiddenFill>
                </a:ext>
                <a:ext uri="{53640926-AAD7-44d8-BBD7-CCE9431645EC}">
                  <a14:shadowObscured xmlns:a14="http://schemas.microsoft.com/office/drawing/2007/7/7/main" xmlns="" val="1"/>
                </a:ext>
              </a:extLst>
            </p:spPr>
          </p:pic>
          <p:sp>
            <p:nvSpPr>
              <p:cNvPr id="195" name="TextBox 194"/>
              <p:cNvSpPr txBox="1"/>
              <p:nvPr/>
            </p:nvSpPr>
            <p:spPr>
              <a:xfrm>
                <a:off x="2590800" y="1257300"/>
                <a:ext cx="13716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New WPF Editor</a:t>
                </a:r>
                <a:endParaRPr 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24" name="Group 175"/>
            <p:cNvGrpSpPr/>
            <p:nvPr/>
          </p:nvGrpSpPr>
          <p:grpSpPr>
            <a:xfrm>
              <a:off x="6158862" y="3173730"/>
              <a:ext cx="2673669" cy="369570"/>
              <a:chOff x="2514595" y="1257294"/>
              <a:chExt cx="1489085" cy="369570"/>
            </a:xfrm>
          </p:grpSpPr>
          <p:pic>
            <p:nvPicPr>
              <p:cNvPr id="192" name="Picture 4" descr="G:\rounded rectangle blue.png"/>
              <p:cNvPicPr>
                <a:picLocks noChangeArrowheads="1"/>
              </p:cNvPicPr>
              <p:nvPr/>
            </p:nvPicPr>
            <p:blipFill>
              <a:blip r:embed="rId5" cstate="print">
                <a:extLst>
                  <a:ext uri="28A0092B-C50C-407e-A947-70E740481C1C">
                    <a14:useLocalDpi xmlns:a14="http://schemas.microsoft.com/office/drawing/2007/7/7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4595" y="1257294"/>
                <a:ext cx="1489085" cy="369570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07/7/7/main" xmlns="">
                    <a:solidFill>
                      <a:srgbClr xmlns:mc="http://schemas.openxmlformats.org/markup-compatibility/2006" val="FFFFFF" mc:Ignorable=""/>
                    </a:solidFill>
                  </a14:hiddenFill>
                </a:ext>
                <a:ext uri="{53640926-AAD7-44d8-BBD7-CCE9431645EC}">
                  <a14:shadowObscured xmlns:a14="http://schemas.microsoft.com/office/drawing/2007/7/7/main" xmlns="" val="1"/>
                </a:ext>
              </a:extLst>
            </p:spPr>
          </p:pic>
          <p:sp>
            <p:nvSpPr>
              <p:cNvPr id="193" name="TextBox 192"/>
              <p:cNvSpPr txBox="1"/>
              <p:nvPr/>
            </p:nvSpPr>
            <p:spPr>
              <a:xfrm>
                <a:off x="2590800" y="1257300"/>
                <a:ext cx="13716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Customizable IDE</a:t>
                </a:r>
                <a:endParaRPr 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25" name="Group 176"/>
            <p:cNvGrpSpPr/>
            <p:nvPr/>
          </p:nvGrpSpPr>
          <p:grpSpPr>
            <a:xfrm>
              <a:off x="6158862" y="1943100"/>
              <a:ext cx="2673669" cy="369570"/>
              <a:chOff x="2514595" y="1257294"/>
              <a:chExt cx="1489085" cy="369570"/>
            </a:xfrm>
          </p:grpSpPr>
          <p:pic>
            <p:nvPicPr>
              <p:cNvPr id="190" name="Picture 4" descr="G:\rounded rectangle blue.png"/>
              <p:cNvPicPr>
                <a:picLocks noChangeArrowheads="1"/>
              </p:cNvPicPr>
              <p:nvPr/>
            </p:nvPicPr>
            <p:blipFill>
              <a:blip r:embed="rId5" cstate="print">
                <a:extLst>
                  <a:ext uri="28A0092B-C50C-407e-A947-70E740481C1C">
                    <a14:useLocalDpi xmlns:a14="http://schemas.microsoft.com/office/drawing/2007/7/7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4595" y="1257294"/>
                <a:ext cx="1489085" cy="369570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07/7/7/main" xmlns="">
                    <a:solidFill>
                      <a:srgbClr xmlns:mc="http://schemas.openxmlformats.org/markup-compatibility/2006" val="FFFFFF" mc:Ignorable=""/>
                    </a:solidFill>
                  </a14:hiddenFill>
                </a:ext>
                <a:ext uri="{53640926-AAD7-44d8-BBD7-CCE9431645EC}">
                  <a14:shadowObscured xmlns:a14="http://schemas.microsoft.com/office/drawing/2007/7/7/main" xmlns="" val="1"/>
                </a:ext>
              </a:extLst>
            </p:spPr>
          </p:pic>
          <p:sp>
            <p:nvSpPr>
              <p:cNvPr id="191" name="TextBox 190"/>
              <p:cNvSpPr txBox="1"/>
              <p:nvPr/>
            </p:nvSpPr>
            <p:spPr>
              <a:xfrm>
                <a:off x="2590800" y="1257300"/>
                <a:ext cx="13716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Multi-core Development</a:t>
                </a:r>
                <a:endParaRPr 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26" name="Group 177"/>
            <p:cNvGrpSpPr/>
            <p:nvPr/>
          </p:nvGrpSpPr>
          <p:grpSpPr>
            <a:xfrm>
              <a:off x="3574733" y="1943100"/>
              <a:ext cx="2673669" cy="369570"/>
              <a:chOff x="2514595" y="1257294"/>
              <a:chExt cx="1489085" cy="369570"/>
            </a:xfrm>
          </p:grpSpPr>
          <p:pic>
            <p:nvPicPr>
              <p:cNvPr id="188" name="Picture 4" descr="G:\rounded rectangle blue.png"/>
              <p:cNvPicPr>
                <a:picLocks noChangeArrowheads="1"/>
              </p:cNvPicPr>
              <p:nvPr/>
            </p:nvPicPr>
            <p:blipFill>
              <a:blip r:embed="rId5" cstate="print">
                <a:extLst>
                  <a:ext uri="28A0092B-C50C-407e-A947-70E740481C1C">
                    <a14:useLocalDpi xmlns:a14="http://schemas.microsoft.com/office/drawing/2007/7/7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4595" y="1257294"/>
                <a:ext cx="1489085" cy="369570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07/7/7/main" xmlns="">
                    <a:solidFill>
                      <a:srgbClr xmlns:mc="http://schemas.openxmlformats.org/markup-compatibility/2006" val="FFFFFF" mc:Ignorable=""/>
                    </a:solidFill>
                  </a14:hiddenFill>
                </a:ext>
                <a:ext uri="{53640926-AAD7-44d8-BBD7-CCE9431645EC}">
                  <a14:shadowObscured xmlns:a14="http://schemas.microsoft.com/office/drawing/2007/7/7/main" xmlns="" val="1"/>
                </a:ext>
              </a:extLst>
            </p:spPr>
          </p:pic>
          <p:sp>
            <p:nvSpPr>
              <p:cNvPr id="189" name="TextBox 188"/>
              <p:cNvSpPr txBox="1"/>
              <p:nvPr/>
            </p:nvSpPr>
            <p:spPr>
              <a:xfrm>
                <a:off x="2590800" y="1257300"/>
                <a:ext cx="13716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Silverlight Tools</a:t>
                </a:r>
                <a:endParaRPr 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27" name="Group 178"/>
            <p:cNvGrpSpPr/>
            <p:nvPr/>
          </p:nvGrpSpPr>
          <p:grpSpPr>
            <a:xfrm>
              <a:off x="3581400" y="2558414"/>
              <a:ext cx="2673669" cy="369570"/>
              <a:chOff x="2514595" y="1257294"/>
              <a:chExt cx="1489085" cy="369570"/>
            </a:xfrm>
          </p:grpSpPr>
          <p:pic>
            <p:nvPicPr>
              <p:cNvPr id="186" name="Picture 4" descr="G:\rounded rectangle blue.png"/>
              <p:cNvPicPr>
                <a:picLocks noChangeArrowheads="1"/>
              </p:cNvPicPr>
              <p:nvPr/>
            </p:nvPicPr>
            <p:blipFill>
              <a:blip r:embed="rId5" cstate="print">
                <a:extLst>
                  <a:ext uri="28A0092B-C50C-407e-A947-70E740481C1C">
                    <a14:useLocalDpi xmlns:a14="http://schemas.microsoft.com/office/drawing/2007/7/7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4595" y="1257294"/>
                <a:ext cx="1489085" cy="369570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07/7/7/main" xmlns="">
                    <a:solidFill>
                      <a:srgbClr xmlns:mc="http://schemas.openxmlformats.org/markup-compatibility/2006" val="FFFFFF" mc:Ignorable=""/>
                    </a:solidFill>
                  </a14:hiddenFill>
                </a:ext>
                <a:ext uri="{53640926-AAD7-44d8-BBD7-CCE9431645EC}">
                  <a14:shadowObscured xmlns:a14="http://schemas.microsoft.com/office/drawing/2007/7/7/main" xmlns="" val="1"/>
                </a:ext>
              </a:extLst>
            </p:spPr>
          </p:pic>
          <p:sp>
            <p:nvSpPr>
              <p:cNvPr id="187" name="TextBox 186"/>
              <p:cNvSpPr txBox="1"/>
              <p:nvPr/>
            </p:nvSpPr>
            <p:spPr>
              <a:xfrm>
                <a:off x="2590800" y="1257300"/>
                <a:ext cx="13716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Web Development</a:t>
                </a:r>
                <a:endParaRPr 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28" name="Group 179"/>
            <p:cNvGrpSpPr/>
            <p:nvPr/>
          </p:nvGrpSpPr>
          <p:grpSpPr>
            <a:xfrm>
              <a:off x="3581400" y="2250757"/>
              <a:ext cx="2673669" cy="369570"/>
              <a:chOff x="2514595" y="1257294"/>
              <a:chExt cx="1489085" cy="369570"/>
            </a:xfrm>
          </p:grpSpPr>
          <p:pic>
            <p:nvPicPr>
              <p:cNvPr id="184" name="Picture 4" descr="G:\rounded rectangle blue.png"/>
              <p:cNvPicPr>
                <a:picLocks noChangeArrowheads="1"/>
              </p:cNvPicPr>
              <p:nvPr/>
            </p:nvPicPr>
            <p:blipFill>
              <a:blip r:embed="rId5" cstate="print">
                <a:extLst>
                  <a:ext uri="28A0092B-C50C-407e-A947-70E740481C1C">
                    <a14:useLocalDpi xmlns:a14="http://schemas.microsoft.com/office/drawing/2007/7/7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4595" y="1257294"/>
                <a:ext cx="1489085" cy="369570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07/7/7/main" xmlns="">
                    <a:solidFill>
                      <a:srgbClr xmlns:mc="http://schemas.openxmlformats.org/markup-compatibility/2006" val="FFFFFF" mc:Ignorable=""/>
                    </a:solidFill>
                  </a14:hiddenFill>
                </a:ext>
                <a:ext uri="{53640926-AAD7-44d8-BBD7-CCE9431645EC}">
                  <a14:shadowObscured xmlns:a14="http://schemas.microsoft.com/office/drawing/2007/7/7/main" xmlns="" val="1"/>
                </a:ext>
              </a:extLst>
            </p:spPr>
          </p:pic>
          <p:sp>
            <p:nvSpPr>
              <p:cNvPr id="185" name="TextBox 184"/>
              <p:cNvSpPr txBox="1"/>
              <p:nvPr/>
            </p:nvSpPr>
            <p:spPr>
              <a:xfrm>
                <a:off x="2590800" y="1257300"/>
                <a:ext cx="13716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SharePoint Development</a:t>
                </a:r>
                <a:endParaRPr 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29" name="Group 180"/>
            <p:cNvGrpSpPr/>
            <p:nvPr/>
          </p:nvGrpSpPr>
          <p:grpSpPr>
            <a:xfrm>
              <a:off x="3574731" y="2866072"/>
              <a:ext cx="2673669" cy="369570"/>
              <a:chOff x="2514595" y="1257294"/>
              <a:chExt cx="1489085" cy="369570"/>
            </a:xfrm>
          </p:grpSpPr>
          <p:pic>
            <p:nvPicPr>
              <p:cNvPr id="182" name="Picture 4" descr="G:\rounded rectangle blue.png"/>
              <p:cNvPicPr>
                <a:picLocks noChangeArrowheads="1"/>
              </p:cNvPicPr>
              <p:nvPr/>
            </p:nvPicPr>
            <p:blipFill>
              <a:blip r:embed="rId5" cstate="print">
                <a:extLst>
                  <a:ext uri="28A0092B-C50C-407e-A947-70E740481C1C">
                    <a14:useLocalDpi xmlns:a14="http://schemas.microsoft.com/office/drawing/2007/7/7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4595" y="1257294"/>
                <a:ext cx="1489085" cy="369570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07/7/7/main" xmlns="">
                    <a:solidFill>
                      <a:srgbClr xmlns:mc="http://schemas.openxmlformats.org/markup-compatibility/2006" val="FFFFFF" mc:Ignorable=""/>
                    </a:solidFill>
                  </a14:hiddenFill>
                </a:ext>
                <a:ext uri="{53640926-AAD7-44d8-BBD7-CCE9431645EC}">
                  <a14:shadowObscured xmlns:a14="http://schemas.microsoft.com/office/drawing/2007/7/7/main" xmlns="" val="1"/>
                </a:ext>
              </a:extLst>
            </p:spPr>
          </p:pic>
          <p:sp>
            <p:nvSpPr>
              <p:cNvPr id="183" name="TextBox 182"/>
              <p:cNvSpPr txBox="1"/>
              <p:nvPr/>
            </p:nvSpPr>
            <p:spPr>
              <a:xfrm>
                <a:off x="2590800" y="1257300"/>
                <a:ext cx="13716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Generate from Usage</a:t>
                </a:r>
                <a:endParaRPr 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8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/>
        </p:blipFill>
        <p:spPr>
          <a:xfrm>
            <a:off x="609600" y="3924300"/>
            <a:ext cx="2292789" cy="612648"/>
          </a:xfrm>
          <a:prstGeom prst="rect">
            <a:avLst/>
          </a:prstGeom>
        </p:spPr>
      </p:pic>
      <p:grpSp>
        <p:nvGrpSpPr>
          <p:cNvPr id="30" name="Group 8"/>
          <p:cNvGrpSpPr/>
          <p:nvPr/>
        </p:nvGrpSpPr>
        <p:grpSpPr>
          <a:xfrm>
            <a:off x="3269933" y="2247900"/>
            <a:ext cx="5264469" cy="1600200"/>
            <a:chOff x="3574731" y="1943100"/>
            <a:chExt cx="5264469" cy="1600200"/>
          </a:xfrm>
        </p:grpSpPr>
        <p:grpSp>
          <p:nvGrpSpPr>
            <p:cNvPr id="31" name="Group 83"/>
            <p:cNvGrpSpPr/>
            <p:nvPr/>
          </p:nvGrpSpPr>
          <p:grpSpPr>
            <a:xfrm>
              <a:off x="6158862" y="2250757"/>
              <a:ext cx="2673669" cy="369570"/>
              <a:chOff x="2514595" y="1257294"/>
              <a:chExt cx="1489085" cy="369570"/>
            </a:xfrm>
          </p:grpSpPr>
          <p:pic>
            <p:nvPicPr>
              <p:cNvPr id="85" name="Picture 4" descr="G:\rounded rectangle blue.png"/>
              <p:cNvPicPr>
                <a:picLocks noChangeArrowheads="1"/>
              </p:cNvPicPr>
              <p:nvPr/>
            </p:nvPicPr>
            <p:blipFill>
              <a:blip r:embed="rId5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28A0092B-C50C-407e-A947-70E740481C1C">
                    <a14:useLocalDpi xmlns:a14="http://schemas.microsoft.com/office/drawing/2007/7/7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4595" y="1257294"/>
                <a:ext cx="1489085" cy="369570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07/7/7/main" xmlns="">
                    <a:solidFill>
                      <a:srgbClr xmlns:mc="http://schemas.openxmlformats.org/markup-compatibility/2006" val="FFFFFF" mc:Ignorable=""/>
                    </a:solidFill>
                  </a14:hiddenFill>
                </a:ext>
                <a:ext uri="{53640926-AAD7-44d8-BBD7-CCE9431645EC}">
                  <a14:shadowObscured xmlns:a14="http://schemas.microsoft.com/office/drawing/2007/7/7/main" xmlns="" val="1"/>
                </a:ext>
              </a:extLst>
            </p:spPr>
          </p:pic>
          <p:sp>
            <p:nvSpPr>
              <p:cNvPr id="86" name="TextBox 85"/>
              <p:cNvSpPr txBox="1"/>
              <p:nvPr/>
            </p:nvSpPr>
            <p:spPr>
              <a:xfrm>
                <a:off x="2590800" y="1257300"/>
                <a:ext cx="13716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Static Code Analysis</a:t>
                </a:r>
              </a:p>
            </p:txBody>
          </p:sp>
        </p:grpSp>
        <p:grpSp>
          <p:nvGrpSpPr>
            <p:cNvPr id="32" name="Group 89"/>
            <p:cNvGrpSpPr/>
            <p:nvPr/>
          </p:nvGrpSpPr>
          <p:grpSpPr>
            <a:xfrm>
              <a:off x="6165531" y="2866072"/>
              <a:ext cx="2673669" cy="369570"/>
              <a:chOff x="2514595" y="1257294"/>
              <a:chExt cx="1489085" cy="369570"/>
            </a:xfrm>
          </p:grpSpPr>
          <p:pic>
            <p:nvPicPr>
              <p:cNvPr id="91" name="Picture 4" descr="G:\rounded rectangle blue.png"/>
              <p:cNvPicPr>
                <a:picLocks noChangeArrowheads="1"/>
              </p:cNvPicPr>
              <p:nvPr/>
            </p:nvPicPr>
            <p:blipFill>
              <a:blip r:embed="rId5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28A0092B-C50C-407e-A947-70E740481C1C">
                    <a14:useLocalDpi xmlns:a14="http://schemas.microsoft.com/office/drawing/2007/7/7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4595" y="1257294"/>
                <a:ext cx="1489085" cy="369570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07/7/7/main" xmlns="">
                    <a:solidFill>
                      <a:srgbClr xmlns:mc="http://schemas.openxmlformats.org/markup-compatibility/2006" val="FFFFFF" mc:Ignorable=""/>
                    </a:solidFill>
                  </a14:hiddenFill>
                </a:ext>
                <a:ext uri="{53640926-AAD7-44d8-BBD7-CCE9431645EC}">
                  <a14:shadowObscured xmlns:a14="http://schemas.microsoft.com/office/drawing/2007/7/7/main" xmlns="" val="1"/>
                </a:ext>
              </a:extLst>
            </p:spPr>
          </p:pic>
          <p:sp>
            <p:nvSpPr>
              <p:cNvPr id="92" name="TextBox 91"/>
              <p:cNvSpPr txBox="1"/>
              <p:nvPr/>
            </p:nvSpPr>
            <p:spPr>
              <a:xfrm>
                <a:off x="2590800" y="1257300"/>
                <a:ext cx="13716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Database Deployment</a:t>
                </a:r>
                <a:endParaRPr 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33" name="Group 92"/>
            <p:cNvGrpSpPr/>
            <p:nvPr/>
          </p:nvGrpSpPr>
          <p:grpSpPr>
            <a:xfrm>
              <a:off x="6158862" y="2558414"/>
              <a:ext cx="2673669" cy="369570"/>
              <a:chOff x="2514595" y="1257294"/>
              <a:chExt cx="1489085" cy="369570"/>
            </a:xfrm>
          </p:grpSpPr>
          <p:pic>
            <p:nvPicPr>
              <p:cNvPr id="94" name="Picture 4" descr="G:\rounded rectangle blue.png"/>
              <p:cNvPicPr>
                <a:picLocks noChangeArrowheads="1"/>
              </p:cNvPicPr>
              <p:nvPr/>
            </p:nvPicPr>
            <p:blipFill>
              <a:blip r:embed="rId5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28A0092B-C50C-407e-A947-70E740481C1C">
                    <a14:useLocalDpi xmlns:a14="http://schemas.microsoft.com/office/drawing/2007/7/7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4595" y="1257294"/>
                <a:ext cx="1489085" cy="369570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07/7/7/main" xmlns="">
                    <a:solidFill>
                      <a:srgbClr xmlns:mc="http://schemas.openxmlformats.org/markup-compatibility/2006" val="FFFFFF" mc:Ignorable=""/>
                    </a:solidFill>
                  </a14:hiddenFill>
                </a:ext>
                <a:ext uri="{53640926-AAD7-44d8-BBD7-CCE9431645EC}">
                  <a14:shadowObscured xmlns:a14="http://schemas.microsoft.com/office/drawing/2007/7/7/main" xmlns="" val="1"/>
                </a:ext>
              </a:extLst>
            </p:spPr>
          </p:pic>
          <p:sp>
            <p:nvSpPr>
              <p:cNvPr id="95" name="TextBox 94"/>
              <p:cNvSpPr txBox="1"/>
              <p:nvPr/>
            </p:nvSpPr>
            <p:spPr>
              <a:xfrm>
                <a:off x="2590800" y="1257300"/>
                <a:ext cx="13716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Code Metrics</a:t>
                </a:r>
                <a:endParaRPr 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34" name="Group 98"/>
            <p:cNvGrpSpPr/>
            <p:nvPr/>
          </p:nvGrpSpPr>
          <p:grpSpPr>
            <a:xfrm>
              <a:off x="3574731" y="3173730"/>
              <a:ext cx="2673669" cy="369570"/>
              <a:chOff x="2514595" y="1257294"/>
              <a:chExt cx="1489085" cy="369570"/>
            </a:xfrm>
          </p:grpSpPr>
          <p:pic>
            <p:nvPicPr>
              <p:cNvPr id="100" name="Picture 4" descr="G:\rounded rectangle blue.png"/>
              <p:cNvPicPr>
                <a:picLocks noChangeArrowheads="1"/>
              </p:cNvPicPr>
              <p:nvPr/>
            </p:nvPicPr>
            <p:blipFill>
              <a:blip r:embed="rId5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28A0092B-C50C-407e-A947-70E740481C1C">
                    <a14:useLocalDpi xmlns:a14="http://schemas.microsoft.com/office/drawing/2007/7/7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4595" y="1257294"/>
                <a:ext cx="1489085" cy="369570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07/7/7/main" xmlns="">
                    <a:solidFill>
                      <a:srgbClr xmlns:mc="http://schemas.openxmlformats.org/markup-compatibility/2006" val="FFFFFF" mc:Ignorable=""/>
                    </a:solidFill>
                  </a14:hiddenFill>
                </a:ext>
                <a:ext uri="{53640926-AAD7-44d8-BBD7-CCE9431645EC}">
                  <a14:shadowObscured xmlns:a14="http://schemas.microsoft.com/office/drawing/2007/7/7/main" xmlns="" val="1"/>
                </a:ext>
              </a:extLst>
            </p:spPr>
          </p:pic>
          <p:sp>
            <p:nvSpPr>
              <p:cNvPr id="101" name="TextBox 100"/>
              <p:cNvSpPr txBox="1"/>
              <p:nvPr/>
            </p:nvSpPr>
            <p:spPr>
              <a:xfrm>
                <a:off x="2590800" y="1257300"/>
                <a:ext cx="13716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Database Unit Testing</a:t>
                </a:r>
                <a:endParaRPr 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35" name="Group 101"/>
            <p:cNvGrpSpPr/>
            <p:nvPr/>
          </p:nvGrpSpPr>
          <p:grpSpPr>
            <a:xfrm>
              <a:off x="6158862" y="3173730"/>
              <a:ext cx="2673669" cy="369570"/>
              <a:chOff x="2514595" y="1257294"/>
              <a:chExt cx="1489085" cy="369570"/>
            </a:xfrm>
          </p:grpSpPr>
          <p:pic>
            <p:nvPicPr>
              <p:cNvPr id="103" name="Picture 4" descr="G:\rounded rectangle blue.png"/>
              <p:cNvPicPr>
                <a:picLocks noChangeArrowheads="1"/>
              </p:cNvPicPr>
              <p:nvPr/>
            </p:nvPicPr>
            <p:blipFill>
              <a:blip r:embed="rId5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28A0092B-C50C-407e-A947-70E740481C1C">
                    <a14:useLocalDpi xmlns:a14="http://schemas.microsoft.com/office/drawing/2007/7/7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4595" y="1257294"/>
                <a:ext cx="1489085" cy="369570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07/7/7/main" xmlns="">
                    <a:solidFill>
                      <a:srgbClr xmlns:mc="http://schemas.openxmlformats.org/markup-compatibility/2006" val="FFFFFF" mc:Ignorable=""/>
                    </a:solidFill>
                  </a14:hiddenFill>
                </a:ext>
                <a:ext uri="{53640926-AAD7-44d8-BBD7-CCE9431645EC}">
                  <a14:shadowObscured xmlns:a14="http://schemas.microsoft.com/office/drawing/2007/7/7/main" xmlns="" val="1"/>
                </a:ext>
              </a:extLst>
            </p:spPr>
          </p:pic>
          <p:sp>
            <p:nvSpPr>
              <p:cNvPr id="104" name="TextBox 103"/>
              <p:cNvSpPr txBox="1"/>
              <p:nvPr/>
            </p:nvSpPr>
            <p:spPr>
              <a:xfrm>
                <a:off x="2590800" y="1257300"/>
                <a:ext cx="13716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Test Data Generation</a:t>
                </a:r>
                <a:endParaRPr 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36" name="Group 80"/>
            <p:cNvGrpSpPr/>
            <p:nvPr/>
          </p:nvGrpSpPr>
          <p:grpSpPr>
            <a:xfrm>
              <a:off x="6158862" y="1943100"/>
              <a:ext cx="2673669" cy="369570"/>
              <a:chOff x="2514595" y="1257294"/>
              <a:chExt cx="1489085" cy="369570"/>
            </a:xfrm>
          </p:grpSpPr>
          <p:pic>
            <p:nvPicPr>
              <p:cNvPr id="82" name="Picture 4" descr="G:\rounded rectangle blue.png"/>
              <p:cNvPicPr>
                <a:picLocks noChangeArrowheads="1"/>
              </p:cNvPicPr>
              <p:nvPr/>
            </p:nvPicPr>
            <p:blipFill>
              <a:blip r:embed="rId5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28A0092B-C50C-407e-A947-70E740481C1C">
                    <a14:useLocalDpi xmlns:a14="http://schemas.microsoft.com/office/drawing/2007/7/7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4595" y="1257294"/>
                <a:ext cx="1489085" cy="369570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07/7/7/main" xmlns="">
                    <a:solidFill>
                      <a:srgbClr xmlns:mc="http://schemas.openxmlformats.org/markup-compatibility/2006" val="FFFFFF" mc:Ignorable=""/>
                    </a:solidFill>
                  </a14:hiddenFill>
                </a:ext>
                <a:ext uri="{53640926-AAD7-44d8-BBD7-CCE9431645EC}">
                  <a14:shadowObscured xmlns:a14="http://schemas.microsoft.com/office/drawing/2007/7/7/main" xmlns="" val="1"/>
                </a:ext>
              </a:extLst>
            </p:spPr>
          </p:pic>
          <p:sp>
            <p:nvSpPr>
              <p:cNvPr id="83" name="TextBox 82"/>
              <p:cNvSpPr txBox="1"/>
              <p:nvPr/>
            </p:nvSpPr>
            <p:spPr>
              <a:xfrm>
                <a:off x="2590800" y="1257300"/>
                <a:ext cx="13716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Test Impact Analysis</a:t>
                </a:r>
                <a:endParaRPr 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37" name="Group 4"/>
            <p:cNvGrpSpPr/>
            <p:nvPr/>
          </p:nvGrpSpPr>
          <p:grpSpPr>
            <a:xfrm>
              <a:off x="3574733" y="1943100"/>
              <a:ext cx="2673669" cy="369570"/>
              <a:chOff x="2514595" y="1257294"/>
              <a:chExt cx="1489085" cy="369570"/>
            </a:xfrm>
          </p:grpSpPr>
          <p:pic>
            <p:nvPicPr>
              <p:cNvPr id="1028" name="Picture 4" descr="G:\rounded rectangle blue.png"/>
              <p:cNvPicPr>
                <a:picLocks noChangeArrowheads="1"/>
              </p:cNvPicPr>
              <p:nvPr/>
            </p:nvPicPr>
            <p:blipFill>
              <a:blip r:embed="rId5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28A0092B-C50C-407e-A947-70E740481C1C">
                    <a14:useLocalDpi xmlns:a14="http://schemas.microsoft.com/office/drawing/2007/7/7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4595" y="1257294"/>
                <a:ext cx="1489085" cy="369570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07/7/7/main" xmlns="">
                    <a:solidFill>
                      <a:srgbClr xmlns:mc="http://schemas.openxmlformats.org/markup-compatibility/2006" val="FFFFFF" mc:Ignorable=""/>
                    </a:solidFill>
                  </a14:hiddenFill>
                </a:ext>
                <a:ext uri="{53640926-AAD7-44d8-BBD7-CCE9431645EC}">
                  <a14:shadowObscured xmlns:a14="http://schemas.microsoft.com/office/drawing/2007/7/7/main" xmlns="" val="1"/>
                </a:ext>
              </a:extLst>
            </p:spPr>
          </p:pic>
          <p:sp>
            <p:nvSpPr>
              <p:cNvPr id="3" name="TextBox 2"/>
              <p:cNvSpPr txBox="1"/>
              <p:nvPr/>
            </p:nvSpPr>
            <p:spPr>
              <a:xfrm>
                <a:off x="2590800" y="1257300"/>
                <a:ext cx="13716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UI Test Automation</a:t>
                </a:r>
                <a:endParaRPr 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38" name="Group 86"/>
            <p:cNvGrpSpPr/>
            <p:nvPr/>
          </p:nvGrpSpPr>
          <p:grpSpPr>
            <a:xfrm>
              <a:off x="3581400" y="2558414"/>
              <a:ext cx="2673669" cy="369570"/>
              <a:chOff x="2514595" y="1257294"/>
              <a:chExt cx="1489085" cy="369570"/>
            </a:xfrm>
          </p:grpSpPr>
          <p:pic>
            <p:nvPicPr>
              <p:cNvPr id="88" name="Picture 4" descr="G:\rounded rectangle blue.png"/>
              <p:cNvPicPr>
                <a:picLocks noChangeArrowheads="1"/>
              </p:cNvPicPr>
              <p:nvPr/>
            </p:nvPicPr>
            <p:blipFill>
              <a:blip r:embed="rId5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28A0092B-C50C-407e-A947-70E740481C1C">
                    <a14:useLocalDpi xmlns:a14="http://schemas.microsoft.com/office/drawing/2007/7/7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4595" y="1257294"/>
                <a:ext cx="1489085" cy="369570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07/7/7/main" xmlns="">
                    <a:solidFill>
                      <a:srgbClr xmlns:mc="http://schemas.openxmlformats.org/markup-compatibility/2006" val="FFFFFF" mc:Ignorable=""/>
                    </a:solidFill>
                  </a14:hiddenFill>
                </a:ext>
                <a:ext uri="{53640926-AAD7-44d8-BBD7-CCE9431645EC}">
                  <a14:shadowObscured xmlns:a14="http://schemas.microsoft.com/office/drawing/2007/7/7/main" xmlns="" val="1"/>
                </a:ext>
              </a:extLst>
            </p:spPr>
          </p:pic>
          <p:sp>
            <p:nvSpPr>
              <p:cNvPr id="89" name="TextBox 88"/>
              <p:cNvSpPr txBox="1"/>
              <p:nvPr/>
            </p:nvSpPr>
            <p:spPr>
              <a:xfrm>
                <a:off x="2590800" y="1257300"/>
                <a:ext cx="13716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Code </a:t>
                </a:r>
                <a:r>
                  <a:rPr lang="en-US" sz="160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Coverage</a:t>
                </a:r>
                <a:endParaRPr 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39" name="Group 136"/>
            <p:cNvGrpSpPr/>
            <p:nvPr/>
          </p:nvGrpSpPr>
          <p:grpSpPr>
            <a:xfrm>
              <a:off x="3581400" y="2250757"/>
              <a:ext cx="2673669" cy="369570"/>
              <a:chOff x="2514595" y="1257294"/>
              <a:chExt cx="1489085" cy="369570"/>
            </a:xfrm>
          </p:grpSpPr>
          <p:pic>
            <p:nvPicPr>
              <p:cNvPr id="138" name="Picture 4" descr="G:\rounded rectangle blue.png"/>
              <p:cNvPicPr>
                <a:picLocks noChangeArrowheads="1"/>
              </p:cNvPicPr>
              <p:nvPr/>
            </p:nvPicPr>
            <p:blipFill>
              <a:blip r:embed="rId5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28A0092B-C50C-407e-A947-70E740481C1C">
                    <a14:useLocalDpi xmlns:a14="http://schemas.microsoft.com/office/drawing/2007/7/7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4595" y="1257294"/>
                <a:ext cx="1489085" cy="369570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07/7/7/main" xmlns="">
                    <a:solidFill>
                      <a:srgbClr xmlns:mc="http://schemas.openxmlformats.org/markup-compatibility/2006" val="FFFFFF" mc:Ignorable=""/>
                    </a:solidFill>
                  </a14:hiddenFill>
                </a:ext>
                <a:ext uri="{53640926-AAD7-44d8-BBD7-CCE9431645EC}">
                  <a14:shadowObscured xmlns:a14="http://schemas.microsoft.com/office/drawing/2007/7/7/main" xmlns="" val="1"/>
                </a:ext>
              </a:extLst>
            </p:spPr>
          </p:pic>
          <p:sp>
            <p:nvSpPr>
              <p:cNvPr id="139" name="TextBox 138"/>
              <p:cNvSpPr txBox="1"/>
              <p:nvPr/>
            </p:nvSpPr>
            <p:spPr>
              <a:xfrm>
                <a:off x="2590800" y="1257300"/>
                <a:ext cx="13716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Performance Profiling</a:t>
                </a:r>
                <a:endParaRPr 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40" name="Group 95"/>
            <p:cNvGrpSpPr/>
            <p:nvPr/>
          </p:nvGrpSpPr>
          <p:grpSpPr>
            <a:xfrm>
              <a:off x="3574731" y="2866072"/>
              <a:ext cx="2673669" cy="369570"/>
              <a:chOff x="2514595" y="1257294"/>
              <a:chExt cx="1489085" cy="369570"/>
            </a:xfrm>
          </p:grpSpPr>
          <p:pic>
            <p:nvPicPr>
              <p:cNvPr id="97" name="Picture 4" descr="G:\rounded rectangle blue.png"/>
              <p:cNvPicPr>
                <a:picLocks noChangeArrowheads="1"/>
              </p:cNvPicPr>
              <p:nvPr/>
            </p:nvPicPr>
            <p:blipFill>
              <a:blip r:embed="rId5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28A0092B-C50C-407e-A947-70E740481C1C">
                    <a14:useLocalDpi xmlns:a14="http://schemas.microsoft.com/office/drawing/2007/7/7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4595" y="1257294"/>
                <a:ext cx="1489085" cy="369570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07/7/7/main" xmlns="">
                    <a:solidFill>
                      <a:srgbClr xmlns:mc="http://schemas.openxmlformats.org/markup-compatibility/2006" val="FFFFFF" mc:Ignorable=""/>
                    </a:solidFill>
                  </a14:hiddenFill>
                </a:ext>
                <a:ext uri="{53640926-AAD7-44d8-BBD7-CCE9431645EC}">
                  <a14:shadowObscured xmlns:a14="http://schemas.microsoft.com/office/drawing/2007/7/7/main" xmlns="" val="1"/>
                </a:ext>
              </a:extLst>
            </p:spPr>
          </p:pic>
          <p:sp>
            <p:nvSpPr>
              <p:cNvPr id="98" name="TextBox 97"/>
              <p:cNvSpPr txBox="1"/>
              <p:nvPr/>
            </p:nvSpPr>
            <p:spPr>
              <a:xfrm>
                <a:off x="2590800" y="1257300"/>
                <a:ext cx="13716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Database Change </a:t>
                </a:r>
                <a:r>
                  <a:rPr lang="en-US" sz="1600" dirty="0" err="1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Mgmt</a:t>
                </a:r>
                <a:endParaRPr lang="en-U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07/7/12/main" xmlns="" val="10892403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2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5" dur="indefinite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4" dur="indefinite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45" dur="indefinite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7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48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132" grpId="0" animBg="1"/>
      <p:bldP spid="132" grpId="1" animBg="1"/>
      <p:bldP spid="13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ounded Rectangle 46"/>
          <p:cNvSpPr/>
          <p:nvPr/>
        </p:nvSpPr>
        <p:spPr>
          <a:xfrm>
            <a:off x="457200" y="190500"/>
            <a:ext cx="8229600" cy="1828800"/>
          </a:xfrm>
          <a:prstGeom prst="roundRect">
            <a:avLst>
              <a:gd name="adj" fmla="val 303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endParaRPr lang="en-US" sz="2000" dirty="0" smtClean="0"/>
          </a:p>
        </p:txBody>
      </p:sp>
      <p:grpSp>
        <p:nvGrpSpPr>
          <p:cNvPr id="2" name="Group 78"/>
          <p:cNvGrpSpPr/>
          <p:nvPr/>
        </p:nvGrpSpPr>
        <p:grpSpPr>
          <a:xfrm>
            <a:off x="381000" y="571500"/>
            <a:ext cx="5791200" cy="1524000"/>
            <a:chOff x="5791200" y="342900"/>
            <a:chExt cx="2819400" cy="1676400"/>
          </a:xfrm>
        </p:grpSpPr>
        <p:pic>
          <p:nvPicPr>
            <p:cNvPr id="80" name="Picture 4" descr="G:\rounded rectangle blue.png"/>
            <p:cNvPicPr>
              <a:picLocks noChangeArrowheads="1"/>
            </p:cNvPicPr>
            <p:nvPr/>
          </p:nvPicPr>
          <p:blipFill>
            <a:blip r:embed="rId3" cstate="print">
              <a:extLst>
                <a:ext uri="BEBA8EAE-BF5A-486c-A8C5-ECC9F3942E4B">
                  <a14:imgProps xmlns:a14="http://schemas.microsoft.com/office/drawing/2007/7/7/main" xmlns="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28A0092B-C50C-407e-A947-70E740481C1C">
                  <a14:useLocalDpi xmlns:a14="http://schemas.microsoft.com/office/drawing/2007/7/7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1200" y="342900"/>
              <a:ext cx="2819400" cy="1676400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 xmlns="">
                  <a:solidFill>
                    <a:srgbClr xmlns:mc="http://schemas.openxmlformats.org/markup-compatibility/2006" val="FFFFFF" mc:Ignorable=""/>
                  </a:solidFill>
                </a14:hiddenFill>
              </a:ext>
              <a:ext uri="{53640926-AAD7-44d8-BBD7-CCE9431645EC}">
                <a14:shadowObscured xmlns:a14="http://schemas.microsoft.com/office/drawing/2007/7/7/main" xmlns="" val="1"/>
              </a:ext>
            </a:extLst>
          </p:spPr>
        </p:pic>
        <p:sp>
          <p:nvSpPr>
            <p:cNvPr id="87" name="TextBox 86"/>
            <p:cNvSpPr txBox="1"/>
            <p:nvPr/>
          </p:nvSpPr>
          <p:spPr>
            <a:xfrm>
              <a:off x="5995477" y="568523"/>
              <a:ext cx="24627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i="1" dirty="0" smtClean="0"/>
                <a:t>Test and Lab Manager</a:t>
              </a:r>
              <a:endParaRPr lang="en-US" sz="1400" i="1" dirty="0"/>
            </a:p>
          </p:txBody>
        </p:sp>
      </p:grpSp>
      <p:grpSp>
        <p:nvGrpSpPr>
          <p:cNvPr id="5" name="Group 60"/>
          <p:cNvGrpSpPr/>
          <p:nvPr/>
        </p:nvGrpSpPr>
        <p:grpSpPr>
          <a:xfrm>
            <a:off x="602931" y="1104900"/>
            <a:ext cx="2673669" cy="369570"/>
            <a:chOff x="2514595" y="1257294"/>
            <a:chExt cx="1489085" cy="369570"/>
          </a:xfrm>
        </p:grpSpPr>
        <p:pic>
          <p:nvPicPr>
            <p:cNvPr id="62" name="Picture 4" descr="G:\rounded rectangle blue.png"/>
            <p:cNvPicPr>
              <a:picLocks noChangeArrowheads="1"/>
            </p:cNvPicPr>
            <p:nvPr/>
          </p:nvPicPr>
          <p:blipFill>
            <a:blip r:embed="rId5" cstate="print">
              <a:extLst>
                <a:ext uri="28A0092B-C50C-407e-A947-70E740481C1C">
                  <a14:useLocalDpi xmlns:a14="http://schemas.microsoft.com/office/drawing/2007/7/7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4595" y="1257294"/>
              <a:ext cx="1489085" cy="369570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 xmlns="">
                  <a:solidFill>
                    <a:srgbClr xmlns:mc="http://schemas.openxmlformats.org/markup-compatibility/2006" val="FFFFFF" mc:Ignorable=""/>
                  </a:solidFill>
                </a14:hiddenFill>
              </a:ext>
              <a:ext uri="{53640926-AAD7-44d8-BBD7-CCE9431645EC}">
                <a14:shadowObscured xmlns:a14="http://schemas.microsoft.com/office/drawing/2007/7/7/main" xmlns="" val="1"/>
              </a:ext>
            </a:extLst>
          </p:spPr>
        </p:pic>
        <p:sp>
          <p:nvSpPr>
            <p:cNvPr id="63" name="TextBox 62"/>
            <p:cNvSpPr txBox="1"/>
            <p:nvPr/>
          </p:nvSpPr>
          <p:spPr>
            <a:xfrm>
              <a:off x="2590800" y="1257300"/>
              <a:ext cx="13716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Test Case Management</a:t>
              </a:r>
              <a:endPara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8" name="Group 69"/>
          <p:cNvGrpSpPr/>
          <p:nvPr/>
        </p:nvGrpSpPr>
        <p:grpSpPr>
          <a:xfrm>
            <a:off x="602931" y="1421130"/>
            <a:ext cx="2673669" cy="369570"/>
            <a:chOff x="2514595" y="1257294"/>
            <a:chExt cx="1489085" cy="369570"/>
          </a:xfrm>
        </p:grpSpPr>
        <p:pic>
          <p:nvPicPr>
            <p:cNvPr id="71" name="Picture 4" descr="G:\rounded rectangle blue.png"/>
            <p:cNvPicPr>
              <a:picLocks noChangeArrowheads="1"/>
            </p:cNvPicPr>
            <p:nvPr/>
          </p:nvPicPr>
          <p:blipFill>
            <a:blip r:embed="rId5" cstate="print">
              <a:extLst>
                <a:ext uri="28A0092B-C50C-407e-A947-70E740481C1C">
                  <a14:useLocalDpi xmlns:a14="http://schemas.microsoft.com/office/drawing/2007/7/7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4595" y="1257294"/>
              <a:ext cx="1489085" cy="369570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 xmlns="">
                  <a:solidFill>
                    <a:srgbClr xmlns:mc="http://schemas.openxmlformats.org/markup-compatibility/2006" val="FFFFFF" mc:Ignorable=""/>
                  </a:solidFill>
                </a14:hiddenFill>
              </a:ext>
              <a:ext uri="{53640926-AAD7-44d8-BBD7-CCE9431645EC}">
                <a14:shadowObscured xmlns:a14="http://schemas.microsoft.com/office/drawing/2007/7/7/main" xmlns="" val="1"/>
              </a:ext>
            </a:extLst>
          </p:spPr>
        </p:pic>
        <p:sp>
          <p:nvSpPr>
            <p:cNvPr id="72" name="TextBox 71"/>
            <p:cNvSpPr txBox="1"/>
            <p:nvPr/>
          </p:nvSpPr>
          <p:spPr>
            <a:xfrm>
              <a:off x="2590800" y="1257300"/>
              <a:ext cx="13716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Test Record &amp; Playback</a:t>
              </a:r>
              <a:endPara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9" name="Group 72"/>
          <p:cNvGrpSpPr/>
          <p:nvPr/>
        </p:nvGrpSpPr>
        <p:grpSpPr>
          <a:xfrm>
            <a:off x="3193731" y="1104900"/>
            <a:ext cx="2673669" cy="369570"/>
            <a:chOff x="2514595" y="1257294"/>
            <a:chExt cx="1489085" cy="369570"/>
          </a:xfrm>
        </p:grpSpPr>
        <p:pic>
          <p:nvPicPr>
            <p:cNvPr id="74" name="Picture 4" descr="G:\rounded rectangle blue.png"/>
            <p:cNvPicPr>
              <a:picLocks noChangeArrowheads="1"/>
            </p:cNvPicPr>
            <p:nvPr/>
          </p:nvPicPr>
          <p:blipFill>
            <a:blip r:embed="rId5" cstate="print">
              <a:extLst>
                <a:ext uri="28A0092B-C50C-407e-A947-70E740481C1C">
                  <a14:useLocalDpi xmlns:a14="http://schemas.microsoft.com/office/drawing/2007/7/7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4595" y="1257294"/>
              <a:ext cx="1489085" cy="369570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 xmlns="">
                  <a:solidFill>
                    <a:srgbClr xmlns:mc="http://schemas.openxmlformats.org/markup-compatibility/2006" val="FFFFFF" mc:Ignorable=""/>
                  </a:solidFill>
                </a14:hiddenFill>
              </a:ext>
              <a:ext uri="{53640926-AAD7-44d8-BBD7-CCE9431645EC}">
                <a14:shadowObscured xmlns:a14="http://schemas.microsoft.com/office/drawing/2007/7/7/main" xmlns="" val="1"/>
              </a:ext>
            </a:extLst>
          </p:spPr>
        </p:pic>
        <p:sp>
          <p:nvSpPr>
            <p:cNvPr id="75" name="TextBox 74"/>
            <p:cNvSpPr txBox="1"/>
            <p:nvPr/>
          </p:nvSpPr>
          <p:spPr>
            <a:xfrm>
              <a:off x="2590800" y="1257300"/>
              <a:ext cx="13716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Manual Testing</a:t>
              </a:r>
              <a:endPara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0" name="Group 75"/>
          <p:cNvGrpSpPr/>
          <p:nvPr/>
        </p:nvGrpSpPr>
        <p:grpSpPr>
          <a:xfrm>
            <a:off x="3193731" y="1409700"/>
            <a:ext cx="2673669" cy="369570"/>
            <a:chOff x="2514595" y="1257294"/>
            <a:chExt cx="1489085" cy="369570"/>
          </a:xfrm>
        </p:grpSpPr>
        <p:pic>
          <p:nvPicPr>
            <p:cNvPr id="77" name="Picture 4" descr="G:\rounded rectangle blue.png"/>
            <p:cNvPicPr>
              <a:picLocks noChangeArrowheads="1"/>
            </p:cNvPicPr>
            <p:nvPr/>
          </p:nvPicPr>
          <p:blipFill>
            <a:blip r:embed="rId5" cstate="print">
              <a:extLst>
                <a:ext uri="28A0092B-C50C-407e-A947-70E740481C1C">
                  <a14:useLocalDpi xmlns:a14="http://schemas.microsoft.com/office/drawing/2007/7/7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4595" y="1257294"/>
              <a:ext cx="1489085" cy="369570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 xmlns="">
                  <a:solidFill>
                    <a:srgbClr xmlns:mc="http://schemas.openxmlformats.org/markup-compatibility/2006" val="FFFFFF" mc:Ignorable=""/>
                  </a:solidFill>
                </a14:hiddenFill>
              </a:ext>
              <a:ext uri="{53640926-AAD7-44d8-BBD7-CCE9431645EC}">
                <a14:shadowObscured xmlns:a14="http://schemas.microsoft.com/office/drawing/2007/7/7/main" xmlns="" val="1"/>
              </a:ext>
            </a:extLst>
          </p:spPr>
        </p:pic>
        <p:sp>
          <p:nvSpPr>
            <p:cNvPr id="78" name="TextBox 77"/>
            <p:cNvSpPr txBox="1"/>
            <p:nvPr/>
          </p:nvSpPr>
          <p:spPr>
            <a:xfrm>
              <a:off x="2590800" y="1257300"/>
              <a:ext cx="13716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Lab </a:t>
              </a:r>
              <a:r>
                <a:rPr lang="en-US" sz="1600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Mgmt</a:t>
              </a:r>
              <a:r>
                <a:rPr lang="en-US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1600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Config</a:t>
              </a:r>
              <a:r>
                <a:rPr lang="en-US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.</a:t>
              </a:r>
              <a:endPara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33" name="Rounded Rectangle 132"/>
          <p:cNvSpPr/>
          <p:nvPr/>
        </p:nvSpPr>
        <p:spPr>
          <a:xfrm>
            <a:off x="457200" y="2247900"/>
            <a:ext cx="8229600" cy="1295400"/>
          </a:xfrm>
          <a:prstGeom prst="roundRect">
            <a:avLst>
              <a:gd name="adj" fmla="val 3031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/>
          <a:p>
            <a:endParaRPr lang="en-US" sz="2000" dirty="0"/>
          </a:p>
        </p:txBody>
      </p:sp>
      <p:grpSp>
        <p:nvGrpSpPr>
          <p:cNvPr id="11" name="Group 57"/>
          <p:cNvGrpSpPr/>
          <p:nvPr/>
        </p:nvGrpSpPr>
        <p:grpSpPr>
          <a:xfrm>
            <a:off x="3200400" y="3162300"/>
            <a:ext cx="3048000" cy="369570"/>
            <a:chOff x="2514595" y="1257294"/>
            <a:chExt cx="1489085" cy="369570"/>
          </a:xfrm>
        </p:grpSpPr>
        <p:pic>
          <p:nvPicPr>
            <p:cNvPr id="59" name="Picture 4" descr="G:\rounded rectangle blue.png"/>
            <p:cNvPicPr>
              <a:picLocks noChangeArrowheads="1"/>
            </p:cNvPicPr>
            <p:nvPr/>
          </p:nvPicPr>
          <p:blipFill>
            <a:blip r:embed="rId5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28A0092B-C50C-407e-A947-70E740481C1C">
                  <a14:useLocalDpi xmlns:a14="http://schemas.microsoft.com/office/drawing/2007/7/7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4595" y="1257294"/>
              <a:ext cx="1489085" cy="369570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 xmlns="">
                  <a:solidFill>
                    <a:srgbClr xmlns:mc="http://schemas.openxmlformats.org/markup-compatibility/2006" val="FFFFFF" mc:Ignorable=""/>
                  </a:solidFill>
                </a14:hiddenFill>
              </a:ext>
              <a:ext uri="{53640926-AAD7-44d8-BBD7-CCE9431645EC}">
                <a14:shadowObscured xmlns:a14="http://schemas.microsoft.com/office/drawing/2007/7/7/main" xmlns="" val="1"/>
              </a:ext>
            </a:extLst>
          </p:spPr>
        </p:pic>
        <p:sp>
          <p:nvSpPr>
            <p:cNvPr id="60" name="TextBox 59"/>
            <p:cNvSpPr txBox="1"/>
            <p:nvPr/>
          </p:nvSpPr>
          <p:spPr>
            <a:xfrm>
              <a:off x="2590800" y="1257300"/>
              <a:ext cx="13716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Checkpoint Environment</a:t>
              </a:r>
              <a:endPara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2" name="Group 63"/>
          <p:cNvGrpSpPr/>
          <p:nvPr/>
        </p:nvGrpSpPr>
        <p:grpSpPr>
          <a:xfrm>
            <a:off x="4572000" y="2781300"/>
            <a:ext cx="3048000" cy="369570"/>
            <a:chOff x="2514595" y="1257294"/>
            <a:chExt cx="1489085" cy="369570"/>
          </a:xfrm>
        </p:grpSpPr>
        <p:pic>
          <p:nvPicPr>
            <p:cNvPr id="65" name="Picture 4" descr="G:\rounded rectangle blue.png"/>
            <p:cNvPicPr>
              <a:picLocks noChangeArrowheads="1"/>
            </p:cNvPicPr>
            <p:nvPr/>
          </p:nvPicPr>
          <p:blipFill>
            <a:blip r:embed="rId5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28A0092B-C50C-407e-A947-70E740481C1C">
                  <a14:useLocalDpi xmlns:a14="http://schemas.microsoft.com/office/drawing/2007/7/7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4595" y="1257294"/>
              <a:ext cx="1489085" cy="369570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 xmlns="">
                  <a:solidFill>
                    <a:srgbClr xmlns:mc="http://schemas.openxmlformats.org/markup-compatibility/2006" val="FFFFFF" mc:Ignorable=""/>
                  </a:solidFill>
                </a14:hiddenFill>
              </a:ext>
              <a:ext uri="{53640926-AAD7-44d8-BBD7-CCE9431645EC}">
                <a14:shadowObscured xmlns:a14="http://schemas.microsoft.com/office/drawing/2007/7/7/main" xmlns="" val="1"/>
              </a:ext>
            </a:extLst>
          </p:spPr>
        </p:pic>
        <p:sp>
          <p:nvSpPr>
            <p:cNvPr id="66" name="TextBox 65"/>
            <p:cNvSpPr txBox="1"/>
            <p:nvPr/>
          </p:nvSpPr>
          <p:spPr>
            <a:xfrm>
              <a:off x="2590800" y="1257300"/>
              <a:ext cx="13716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Environment from Template</a:t>
              </a:r>
              <a:endPara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3" name="Group 66"/>
          <p:cNvGrpSpPr/>
          <p:nvPr/>
        </p:nvGrpSpPr>
        <p:grpSpPr>
          <a:xfrm>
            <a:off x="1600200" y="2781300"/>
            <a:ext cx="3048000" cy="584781"/>
            <a:chOff x="2514595" y="1257294"/>
            <a:chExt cx="1489085" cy="584781"/>
          </a:xfrm>
        </p:grpSpPr>
        <p:pic>
          <p:nvPicPr>
            <p:cNvPr id="68" name="Picture 4" descr="G:\rounded rectangle blue.png"/>
            <p:cNvPicPr>
              <a:picLocks noChangeArrowheads="1"/>
            </p:cNvPicPr>
            <p:nvPr/>
          </p:nvPicPr>
          <p:blipFill>
            <a:blip r:embed="rId5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28A0092B-C50C-407e-A947-70E740481C1C">
                  <a14:useLocalDpi xmlns:a14="http://schemas.microsoft.com/office/drawing/2007/7/7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4595" y="1257294"/>
              <a:ext cx="1489085" cy="369570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 xmlns="">
                  <a:solidFill>
                    <a:srgbClr xmlns:mc="http://schemas.openxmlformats.org/markup-compatibility/2006" val="FFFFFF" mc:Ignorable=""/>
                  </a:solidFill>
                </a14:hiddenFill>
              </a:ext>
              <a:ext uri="{53640926-AAD7-44d8-BBD7-CCE9431645EC}">
                <a14:shadowObscured xmlns:a14="http://schemas.microsoft.com/office/drawing/2007/7/7/main" xmlns="" val="1"/>
              </a:ext>
            </a:extLst>
          </p:spPr>
        </p:pic>
        <p:sp>
          <p:nvSpPr>
            <p:cNvPr id="69" name="TextBox 68"/>
            <p:cNvSpPr txBox="1"/>
            <p:nvPr/>
          </p:nvSpPr>
          <p:spPr>
            <a:xfrm>
              <a:off x="2590800" y="1257300"/>
              <a:ext cx="13716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Virtual </a:t>
              </a:r>
              <a:r>
                <a:rPr lang="en-US" sz="1600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Env</a:t>
              </a:r>
              <a:r>
                <a:rPr lang="en-US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. Setup/Tear Down</a:t>
              </a:r>
              <a:endPara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32" name="Rounded Rectangle 131"/>
          <p:cNvSpPr/>
          <p:nvPr/>
        </p:nvSpPr>
        <p:spPr>
          <a:xfrm>
            <a:off x="457200" y="3848100"/>
            <a:ext cx="8229600" cy="1752600"/>
          </a:xfrm>
          <a:prstGeom prst="roundRect">
            <a:avLst>
              <a:gd name="adj" fmla="val 3031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t"/>
          <a:lstStyle/>
          <a:p>
            <a:endParaRPr lang="en-US" sz="2000" dirty="0" smtClean="0"/>
          </a:p>
        </p:txBody>
      </p:sp>
      <p:grpSp>
        <p:nvGrpSpPr>
          <p:cNvPr id="14" name="Group 83"/>
          <p:cNvGrpSpPr/>
          <p:nvPr/>
        </p:nvGrpSpPr>
        <p:grpSpPr>
          <a:xfrm>
            <a:off x="5854062" y="4533900"/>
            <a:ext cx="2673669" cy="369570"/>
            <a:chOff x="2514595" y="1257294"/>
            <a:chExt cx="1489085" cy="369570"/>
          </a:xfrm>
        </p:grpSpPr>
        <p:pic>
          <p:nvPicPr>
            <p:cNvPr id="85" name="Picture 4" descr="G:\rounded rectangle blue.png"/>
            <p:cNvPicPr>
              <a:picLocks noChangeArrowheads="1"/>
            </p:cNvPicPr>
            <p:nvPr/>
          </p:nvPicPr>
          <p:blipFill>
            <a:blip r:embed="rId5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28A0092B-C50C-407e-A947-70E740481C1C">
                  <a14:useLocalDpi xmlns:a14="http://schemas.microsoft.com/office/drawing/2007/7/7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4595" y="1257294"/>
              <a:ext cx="1489085" cy="369570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 xmlns="">
                  <a:solidFill>
                    <a:srgbClr xmlns:mc="http://schemas.openxmlformats.org/markup-compatibility/2006" val="FFFFFF" mc:Ignorable=""/>
                  </a:solidFill>
                </a14:hiddenFill>
              </a:ext>
              <a:ext uri="{53640926-AAD7-44d8-BBD7-CCE9431645EC}">
                <a14:shadowObscured xmlns:a14="http://schemas.microsoft.com/office/drawing/2007/7/7/main" xmlns="" val="1"/>
              </a:ext>
            </a:extLst>
          </p:spPr>
        </p:pic>
        <p:sp>
          <p:nvSpPr>
            <p:cNvPr id="86" name="TextBox 85"/>
            <p:cNvSpPr txBox="1"/>
            <p:nvPr/>
          </p:nvSpPr>
          <p:spPr>
            <a:xfrm>
              <a:off x="2590800" y="1257300"/>
              <a:ext cx="13716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Reporting</a:t>
              </a:r>
              <a:endPara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5" name="Group 89"/>
          <p:cNvGrpSpPr/>
          <p:nvPr/>
        </p:nvGrpSpPr>
        <p:grpSpPr>
          <a:xfrm>
            <a:off x="5860731" y="5154930"/>
            <a:ext cx="2673669" cy="369570"/>
            <a:chOff x="2514595" y="1257294"/>
            <a:chExt cx="1489085" cy="369570"/>
          </a:xfrm>
        </p:grpSpPr>
        <p:pic>
          <p:nvPicPr>
            <p:cNvPr id="91" name="Picture 4" descr="G:\rounded rectangle blue.png"/>
            <p:cNvPicPr>
              <a:picLocks noChangeArrowheads="1"/>
            </p:cNvPicPr>
            <p:nvPr/>
          </p:nvPicPr>
          <p:blipFill>
            <a:blip r:embed="rId5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28A0092B-C50C-407e-A947-70E740481C1C">
                  <a14:useLocalDpi xmlns:a14="http://schemas.microsoft.com/office/drawing/2007/7/7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4595" y="1257294"/>
              <a:ext cx="1489085" cy="369570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 xmlns="">
                  <a:solidFill>
                    <a:srgbClr xmlns:mc="http://schemas.openxmlformats.org/markup-compatibility/2006" val="FFFFFF" mc:Ignorable=""/>
                  </a:solidFill>
                </a14:hiddenFill>
              </a:ext>
              <a:ext uri="{53640926-AAD7-44d8-BBD7-CCE9431645EC}">
                <a14:shadowObscured xmlns:a14="http://schemas.microsoft.com/office/drawing/2007/7/7/main" xmlns="" val="1"/>
              </a:ext>
            </a:extLst>
          </p:spPr>
        </p:pic>
        <p:sp>
          <p:nvSpPr>
            <p:cNvPr id="92" name="TextBox 91"/>
            <p:cNvSpPr txBox="1"/>
            <p:nvPr/>
          </p:nvSpPr>
          <p:spPr>
            <a:xfrm>
              <a:off x="2590800" y="1257300"/>
              <a:ext cx="13716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Team Portal</a:t>
              </a:r>
              <a:endPara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6" name="Group 92"/>
          <p:cNvGrpSpPr/>
          <p:nvPr/>
        </p:nvGrpSpPr>
        <p:grpSpPr>
          <a:xfrm>
            <a:off x="5860731" y="4838700"/>
            <a:ext cx="2673669" cy="369570"/>
            <a:chOff x="2514595" y="1257294"/>
            <a:chExt cx="1489085" cy="369570"/>
          </a:xfrm>
        </p:grpSpPr>
        <p:pic>
          <p:nvPicPr>
            <p:cNvPr id="94" name="Picture 4" descr="G:\rounded rectangle blue.png"/>
            <p:cNvPicPr>
              <a:picLocks noChangeArrowheads="1"/>
            </p:cNvPicPr>
            <p:nvPr/>
          </p:nvPicPr>
          <p:blipFill>
            <a:blip r:embed="rId5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28A0092B-C50C-407e-A947-70E740481C1C">
                  <a14:useLocalDpi xmlns:a14="http://schemas.microsoft.com/office/drawing/2007/7/7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4595" y="1257294"/>
              <a:ext cx="1489085" cy="369570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 xmlns="">
                  <a:solidFill>
                    <a:srgbClr xmlns:mc="http://schemas.openxmlformats.org/markup-compatibility/2006" val="FFFFFF" mc:Ignorable=""/>
                  </a:solidFill>
                </a14:hiddenFill>
              </a:ext>
              <a:ext uri="{53640926-AAD7-44d8-BBD7-CCE9431645EC}">
                <a14:shadowObscured xmlns:a14="http://schemas.microsoft.com/office/drawing/2007/7/7/main" xmlns="" val="1"/>
              </a:ext>
            </a:extLst>
          </p:spPr>
        </p:pic>
        <p:sp>
          <p:nvSpPr>
            <p:cNvPr id="95" name="TextBox 94"/>
            <p:cNvSpPr txBox="1"/>
            <p:nvPr/>
          </p:nvSpPr>
          <p:spPr>
            <a:xfrm>
              <a:off x="2590800" y="1257300"/>
              <a:ext cx="13716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Test Case Management</a:t>
              </a:r>
              <a:endPara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7" name="Group 80"/>
          <p:cNvGrpSpPr/>
          <p:nvPr/>
        </p:nvGrpSpPr>
        <p:grpSpPr>
          <a:xfrm>
            <a:off x="3276600" y="4838700"/>
            <a:ext cx="2673669" cy="369570"/>
            <a:chOff x="2514595" y="1257294"/>
            <a:chExt cx="1489085" cy="369570"/>
          </a:xfrm>
        </p:grpSpPr>
        <p:pic>
          <p:nvPicPr>
            <p:cNvPr id="82" name="Picture 4" descr="G:\rounded rectangle blue.png"/>
            <p:cNvPicPr>
              <a:picLocks noChangeArrowheads="1"/>
            </p:cNvPicPr>
            <p:nvPr/>
          </p:nvPicPr>
          <p:blipFill>
            <a:blip r:embed="rId5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28A0092B-C50C-407e-A947-70E740481C1C">
                  <a14:useLocalDpi xmlns:a14="http://schemas.microsoft.com/office/drawing/2007/7/7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4595" y="1257294"/>
              <a:ext cx="1489085" cy="369570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 xmlns="">
                  <a:solidFill>
                    <a:srgbClr xmlns:mc="http://schemas.openxmlformats.org/markup-compatibility/2006" val="FFFFFF" mc:Ignorable=""/>
                  </a:solidFill>
                </a14:hiddenFill>
              </a:ext>
              <a:ext uri="{53640926-AAD7-44d8-BBD7-CCE9431645EC}">
                <a14:shadowObscured xmlns:a14="http://schemas.microsoft.com/office/drawing/2007/7/7/main" xmlns="" val="1"/>
              </a:ext>
            </a:extLst>
          </p:spPr>
        </p:pic>
        <p:sp>
          <p:nvSpPr>
            <p:cNvPr id="83" name="TextBox 82"/>
            <p:cNvSpPr txBox="1"/>
            <p:nvPr/>
          </p:nvSpPr>
          <p:spPr>
            <a:xfrm>
              <a:off x="2590800" y="1257300"/>
              <a:ext cx="13716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Branch Visualization</a:t>
              </a:r>
              <a:endPara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8" name="Group 4"/>
          <p:cNvGrpSpPr/>
          <p:nvPr/>
        </p:nvGrpSpPr>
        <p:grpSpPr>
          <a:xfrm>
            <a:off x="685798" y="4533900"/>
            <a:ext cx="2673669" cy="369570"/>
            <a:chOff x="2514595" y="1257294"/>
            <a:chExt cx="1489085" cy="369570"/>
          </a:xfrm>
        </p:grpSpPr>
        <p:pic>
          <p:nvPicPr>
            <p:cNvPr id="1028" name="Picture 4" descr="G:\rounded rectangle blue.png"/>
            <p:cNvPicPr>
              <a:picLocks noChangeArrowheads="1"/>
            </p:cNvPicPr>
            <p:nvPr/>
          </p:nvPicPr>
          <p:blipFill>
            <a:blip r:embed="rId5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28A0092B-C50C-407e-A947-70E740481C1C">
                  <a14:useLocalDpi xmlns:a14="http://schemas.microsoft.com/office/drawing/2007/7/7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4595" y="1257294"/>
              <a:ext cx="1489085" cy="369570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 xmlns="">
                  <a:solidFill>
                    <a:srgbClr xmlns:mc="http://schemas.openxmlformats.org/markup-compatibility/2006" val="FFFFFF" mc:Ignorable=""/>
                  </a:solidFill>
                </a14:hiddenFill>
              </a:ext>
              <a:ext uri="{53640926-AAD7-44d8-BBD7-CCE9431645EC}">
                <a14:shadowObscured xmlns:a14="http://schemas.microsoft.com/office/drawing/2007/7/7/main" xmlns="" val="1"/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2590800" y="1257300"/>
              <a:ext cx="13716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Version Control</a:t>
              </a:r>
              <a:endPara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9" name="Group 136"/>
          <p:cNvGrpSpPr/>
          <p:nvPr/>
        </p:nvGrpSpPr>
        <p:grpSpPr>
          <a:xfrm>
            <a:off x="685798" y="4838700"/>
            <a:ext cx="2673669" cy="369570"/>
            <a:chOff x="2514595" y="1257294"/>
            <a:chExt cx="1489085" cy="369570"/>
          </a:xfrm>
        </p:grpSpPr>
        <p:pic>
          <p:nvPicPr>
            <p:cNvPr id="138" name="Picture 4" descr="G:\rounded rectangle blue.png"/>
            <p:cNvPicPr>
              <a:picLocks noChangeArrowheads="1"/>
            </p:cNvPicPr>
            <p:nvPr/>
          </p:nvPicPr>
          <p:blipFill>
            <a:blip r:embed="rId5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28A0092B-C50C-407e-A947-70E740481C1C">
                  <a14:useLocalDpi xmlns:a14="http://schemas.microsoft.com/office/drawing/2007/7/7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4595" y="1257294"/>
              <a:ext cx="1489085" cy="369570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 xmlns="">
                  <a:solidFill>
                    <a:srgbClr xmlns:mc="http://schemas.openxmlformats.org/markup-compatibility/2006" val="FFFFFF" mc:Ignorable=""/>
                  </a:solidFill>
                </a14:hiddenFill>
              </a:ext>
              <a:ext uri="{53640926-AAD7-44d8-BBD7-CCE9431645EC}">
                <a14:shadowObscured xmlns:a14="http://schemas.microsoft.com/office/drawing/2007/7/7/main" xmlns="" val="1"/>
              </a:ext>
            </a:extLst>
          </p:spPr>
        </p:pic>
        <p:sp>
          <p:nvSpPr>
            <p:cNvPr id="139" name="TextBox 138"/>
            <p:cNvSpPr txBox="1"/>
            <p:nvPr/>
          </p:nvSpPr>
          <p:spPr>
            <a:xfrm>
              <a:off x="2590800" y="1257300"/>
              <a:ext cx="13716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Build Automation</a:t>
              </a:r>
              <a:endPara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0" name="Group 51"/>
          <p:cNvGrpSpPr/>
          <p:nvPr/>
        </p:nvGrpSpPr>
        <p:grpSpPr>
          <a:xfrm>
            <a:off x="3276600" y="4533900"/>
            <a:ext cx="2673669" cy="369570"/>
            <a:chOff x="2514595" y="1257294"/>
            <a:chExt cx="1489085" cy="369570"/>
          </a:xfrm>
        </p:grpSpPr>
        <p:pic>
          <p:nvPicPr>
            <p:cNvPr id="53" name="Picture 4" descr="G:\rounded rectangle blue.png"/>
            <p:cNvPicPr>
              <a:picLocks noChangeArrowheads="1"/>
            </p:cNvPicPr>
            <p:nvPr/>
          </p:nvPicPr>
          <p:blipFill>
            <a:blip r:embed="rId5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28A0092B-C50C-407e-A947-70E740481C1C">
                  <a14:useLocalDpi xmlns:a14="http://schemas.microsoft.com/office/drawing/2007/7/7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4595" y="1257294"/>
              <a:ext cx="1489085" cy="369570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 xmlns="">
                  <a:solidFill>
                    <a:srgbClr xmlns:mc="http://schemas.openxmlformats.org/markup-compatibility/2006" val="FFFFFF" mc:Ignorable=""/>
                  </a:solidFill>
                </a14:hiddenFill>
              </a:ext>
              <a:ext uri="{53640926-AAD7-44d8-BBD7-CCE9431645EC}">
                <a14:shadowObscured xmlns:a14="http://schemas.microsoft.com/office/drawing/2007/7/7/main" xmlns="" val="1"/>
              </a:ext>
            </a:extLst>
          </p:spPr>
        </p:pic>
        <p:sp>
          <p:nvSpPr>
            <p:cNvPr id="54" name="TextBox 53"/>
            <p:cNvSpPr txBox="1"/>
            <p:nvPr/>
          </p:nvSpPr>
          <p:spPr>
            <a:xfrm>
              <a:off x="2590800" y="1257300"/>
              <a:ext cx="13716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Gated Check-in</a:t>
              </a:r>
              <a:endPara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1" name="Group 54"/>
          <p:cNvGrpSpPr/>
          <p:nvPr/>
        </p:nvGrpSpPr>
        <p:grpSpPr>
          <a:xfrm>
            <a:off x="3276600" y="5154930"/>
            <a:ext cx="2673669" cy="369570"/>
            <a:chOff x="2514595" y="1257294"/>
            <a:chExt cx="1489085" cy="369570"/>
          </a:xfrm>
        </p:grpSpPr>
        <p:pic>
          <p:nvPicPr>
            <p:cNvPr id="56" name="Picture 4" descr="G:\rounded rectangle blue.png"/>
            <p:cNvPicPr>
              <a:picLocks noChangeArrowheads="1"/>
            </p:cNvPicPr>
            <p:nvPr/>
          </p:nvPicPr>
          <p:blipFill>
            <a:blip r:embed="rId5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28A0092B-C50C-407e-A947-70E740481C1C">
                  <a14:useLocalDpi xmlns:a14="http://schemas.microsoft.com/office/drawing/2007/7/7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4595" y="1257294"/>
              <a:ext cx="1489085" cy="369570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 xmlns="">
                  <a:solidFill>
                    <a:srgbClr xmlns:mc="http://schemas.openxmlformats.org/markup-compatibility/2006" val="FFFFFF" mc:Ignorable=""/>
                  </a:solidFill>
                </a14:hiddenFill>
              </a:ext>
              <a:ext uri="{53640926-AAD7-44d8-BBD7-CCE9431645EC}">
                <a14:shadowObscured xmlns:a14="http://schemas.microsoft.com/office/drawing/2007/7/7/main" xmlns="" val="1"/>
              </a:ext>
            </a:extLst>
          </p:spPr>
        </p:pic>
        <p:sp>
          <p:nvSpPr>
            <p:cNvPr id="57" name="TextBox 56"/>
            <p:cNvSpPr txBox="1"/>
            <p:nvPr/>
          </p:nvSpPr>
          <p:spPr>
            <a:xfrm>
              <a:off x="2590800" y="1257300"/>
              <a:ext cx="13716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Agile Planning Tools</a:t>
              </a:r>
              <a:endPara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2" name="Group 87"/>
          <p:cNvGrpSpPr/>
          <p:nvPr/>
        </p:nvGrpSpPr>
        <p:grpSpPr>
          <a:xfrm>
            <a:off x="5936931" y="1104900"/>
            <a:ext cx="2673669" cy="369570"/>
            <a:chOff x="2514595" y="1257294"/>
            <a:chExt cx="1489085" cy="369570"/>
          </a:xfrm>
        </p:grpSpPr>
        <p:pic>
          <p:nvPicPr>
            <p:cNvPr id="89" name="Picture 4" descr="G:\rounded rectangle blue.png"/>
            <p:cNvPicPr>
              <a:picLocks noChangeArrowheads="1"/>
            </p:cNvPicPr>
            <p:nvPr/>
          </p:nvPicPr>
          <p:blipFill>
            <a:blip r:embed="rId5" cstate="print">
              <a:extLst>
                <a:ext uri="28A0092B-C50C-407e-A947-70E740481C1C">
                  <a14:useLocalDpi xmlns:a14="http://schemas.microsoft.com/office/drawing/2007/7/7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4595" y="1257294"/>
              <a:ext cx="1489085" cy="369570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 xmlns="">
                  <a:solidFill>
                    <a:srgbClr xmlns:mc="http://schemas.openxmlformats.org/markup-compatibility/2006" val="FFFFFF" mc:Ignorable=""/>
                  </a:solidFill>
                </a14:hiddenFill>
              </a:ext>
              <a:ext uri="{53640926-AAD7-44d8-BBD7-CCE9431645EC}">
                <a14:shadowObscured xmlns:a14="http://schemas.microsoft.com/office/drawing/2007/7/7/main" xmlns="" val="1"/>
              </a:ext>
            </a:extLst>
          </p:spPr>
        </p:pic>
        <p:sp>
          <p:nvSpPr>
            <p:cNvPr id="96" name="TextBox 95"/>
            <p:cNvSpPr txBox="1"/>
            <p:nvPr/>
          </p:nvSpPr>
          <p:spPr>
            <a:xfrm>
              <a:off x="2590800" y="1257300"/>
              <a:ext cx="13716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Team Explorer</a:t>
              </a:r>
              <a:endPara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3" name="Group 96"/>
          <p:cNvGrpSpPr/>
          <p:nvPr/>
        </p:nvGrpSpPr>
        <p:grpSpPr>
          <a:xfrm>
            <a:off x="5936931" y="1421130"/>
            <a:ext cx="2673669" cy="369570"/>
            <a:chOff x="2514595" y="1257294"/>
            <a:chExt cx="1489085" cy="369570"/>
          </a:xfrm>
        </p:grpSpPr>
        <p:pic>
          <p:nvPicPr>
            <p:cNvPr id="98" name="Picture 4" descr="G:\rounded rectangle blue.png"/>
            <p:cNvPicPr>
              <a:picLocks noChangeArrowheads="1"/>
            </p:cNvPicPr>
            <p:nvPr/>
          </p:nvPicPr>
          <p:blipFill>
            <a:blip r:embed="rId5" cstate="print">
              <a:extLst>
                <a:ext uri="28A0092B-C50C-407e-A947-70E740481C1C">
                  <a14:useLocalDpi xmlns:a14="http://schemas.microsoft.com/office/drawing/2007/7/7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4595" y="1257294"/>
              <a:ext cx="1489085" cy="369570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07/7/7/main" xmlns="">
                  <a:solidFill>
                    <a:srgbClr xmlns:mc="http://schemas.openxmlformats.org/markup-compatibility/2006" val="FFFFFF" mc:Ignorable=""/>
                  </a:solidFill>
                </a14:hiddenFill>
              </a:ext>
              <a:ext uri="{53640926-AAD7-44d8-BBD7-CCE9431645EC}">
                <a14:shadowObscured xmlns:a14="http://schemas.microsoft.com/office/drawing/2007/7/7/main" xmlns="" val="1"/>
              </a:ext>
            </a:extLst>
          </p:spPr>
        </p:pic>
        <p:sp>
          <p:nvSpPr>
            <p:cNvPr id="99" name="TextBox 98"/>
            <p:cNvSpPr txBox="1"/>
            <p:nvPr/>
          </p:nvSpPr>
          <p:spPr>
            <a:xfrm>
              <a:off x="2590800" y="1257300"/>
              <a:ext cx="13716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Team Agents</a:t>
              </a:r>
              <a:endPara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/>
        </p:blipFill>
        <p:spPr>
          <a:xfrm>
            <a:off x="533400" y="266700"/>
            <a:ext cx="3941955" cy="3657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7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/>
        </p:blipFill>
        <p:spPr>
          <a:xfrm>
            <a:off x="506330" y="2339340"/>
            <a:ext cx="4599070" cy="36576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8" cstate="print">
            <a:extLst>
              <a:ext uri="28A0092B-C50C-407e-A947-70E740481C1C">
                <a14:useLocalDpi xmlns:a14="http://schemas.microsoft.com/office/drawing/2007/7/7/main" xmlns="" val="0"/>
              </a:ext>
            </a:extLst>
          </a:blip>
          <a:srcRect/>
          <a:stretch/>
        </p:blipFill>
        <p:spPr>
          <a:xfrm>
            <a:off x="533400" y="3924300"/>
            <a:ext cx="5399098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07/7/12/main" xmlns="" val="203225453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Studio 2010 SKUs – 7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104900"/>
            <a:ext cx="4114800" cy="249299"/>
          </a:xfrm>
        </p:spPr>
        <p:txBody>
          <a:bodyPr/>
          <a:lstStyle/>
          <a:p>
            <a:r>
              <a:rPr lang="en-US" sz="1800" u="sng" dirty="0" smtClean="0"/>
              <a:t>Development and Test Environments</a:t>
            </a:r>
            <a:endParaRPr lang="en-US" sz="1800" u="sng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1485900"/>
            <a:ext cx="4191000" cy="2828467"/>
          </a:xfrm>
        </p:spPr>
        <p:txBody>
          <a:bodyPr/>
          <a:lstStyle/>
          <a:p>
            <a:pPr>
              <a:buNone/>
            </a:pPr>
            <a:r>
              <a:rPr lang="en-US" sz="1400" b="1" dirty="0" smtClean="0"/>
              <a:t>1. Visual Studio 2010 </a:t>
            </a:r>
            <a:r>
              <a:rPr lang="en-US" sz="1400" b="1" u="sng" dirty="0" smtClean="0"/>
              <a:t>Ultimate</a:t>
            </a:r>
            <a:r>
              <a:rPr lang="en-US" sz="1400" b="1" dirty="0" smtClean="0"/>
              <a:t> w/ MSDN</a:t>
            </a:r>
            <a:endParaRPr lang="en-US" sz="1600" b="1" dirty="0" smtClean="0"/>
          </a:p>
          <a:p>
            <a:pPr lvl="1"/>
            <a:r>
              <a:rPr lang="en-US" sz="1200" dirty="0" smtClean="0"/>
              <a:t>Visual Studio IDE</a:t>
            </a:r>
          </a:p>
          <a:p>
            <a:pPr lvl="1"/>
            <a:r>
              <a:rPr lang="en-US" sz="1200" dirty="0" smtClean="0"/>
              <a:t>Test and Lab Manager</a:t>
            </a:r>
          </a:p>
          <a:p>
            <a:endParaRPr lang="en-US" dirty="0" smtClean="0"/>
          </a:p>
          <a:p>
            <a:pPr>
              <a:buNone/>
            </a:pPr>
            <a:r>
              <a:rPr lang="en-US" sz="1400" b="1" dirty="0" smtClean="0"/>
              <a:t>2. Visual </a:t>
            </a:r>
            <a:r>
              <a:rPr lang="en-US" sz="1400" b="1" dirty="0"/>
              <a:t>Studio 2010 </a:t>
            </a:r>
            <a:r>
              <a:rPr lang="en-US" sz="1400" b="1" u="sng" dirty="0" smtClean="0"/>
              <a:t>Premium</a:t>
            </a:r>
            <a:r>
              <a:rPr lang="en-US" sz="1400" dirty="0" smtClean="0"/>
              <a:t> </a:t>
            </a:r>
            <a:r>
              <a:rPr lang="en-US" sz="1400" b="1" dirty="0" smtClean="0"/>
              <a:t>w/ MSDN</a:t>
            </a:r>
          </a:p>
          <a:p>
            <a:pPr lvl="1"/>
            <a:r>
              <a:rPr lang="en-US" sz="1200" dirty="0"/>
              <a:t>Visual Studio </a:t>
            </a:r>
            <a:r>
              <a:rPr lang="en-US" sz="1200" dirty="0" smtClean="0"/>
              <a:t>IDE</a:t>
            </a:r>
          </a:p>
          <a:p>
            <a:pPr lvl="1">
              <a:buNone/>
            </a:pPr>
            <a:endParaRPr lang="en-US" dirty="0"/>
          </a:p>
          <a:p>
            <a:pPr>
              <a:buNone/>
            </a:pPr>
            <a:r>
              <a:rPr lang="en-US" sz="1400" b="1" dirty="0" smtClean="0"/>
              <a:t>3. Visual </a:t>
            </a:r>
            <a:r>
              <a:rPr lang="en-US" sz="1400" b="1" dirty="0"/>
              <a:t>Studio 2010 </a:t>
            </a:r>
            <a:r>
              <a:rPr lang="en-US" sz="1400" b="1" u="sng" dirty="0" smtClean="0"/>
              <a:t>Professional</a:t>
            </a:r>
            <a:r>
              <a:rPr lang="en-US" sz="1400" b="1" dirty="0" smtClean="0"/>
              <a:t> w/ MSDN</a:t>
            </a:r>
          </a:p>
          <a:p>
            <a:pPr lvl="1"/>
            <a:r>
              <a:rPr lang="en-US" sz="1200" dirty="0"/>
              <a:t>Visual Studio IDE</a:t>
            </a:r>
          </a:p>
          <a:p>
            <a:endParaRPr lang="en-US" dirty="0" smtClean="0"/>
          </a:p>
          <a:p>
            <a:pPr>
              <a:buNone/>
            </a:pPr>
            <a:r>
              <a:rPr lang="en-US" sz="1400" b="1" dirty="0" smtClean="0"/>
              <a:t>4. Visual </a:t>
            </a:r>
            <a:r>
              <a:rPr lang="en-US" sz="1400" b="1" dirty="0"/>
              <a:t>Studio </a:t>
            </a:r>
            <a:r>
              <a:rPr lang="en-US" sz="1400" b="1" dirty="0" smtClean="0"/>
              <a:t>2010 </a:t>
            </a:r>
            <a:r>
              <a:rPr lang="en-US" sz="1400" b="1" u="sng" dirty="0" smtClean="0"/>
              <a:t>Test </a:t>
            </a:r>
            <a:r>
              <a:rPr lang="en-US" sz="1400" b="1" u="sng" dirty="0" smtClean="0"/>
              <a:t>Professional</a:t>
            </a:r>
            <a:r>
              <a:rPr lang="en-US" sz="1400" b="1" u="sng" dirty="0" smtClean="0"/>
              <a:t> </a:t>
            </a:r>
            <a:r>
              <a:rPr lang="en-US" sz="1400" b="1" dirty="0" smtClean="0"/>
              <a:t>w/ MSDN</a:t>
            </a:r>
          </a:p>
          <a:p>
            <a:pPr lvl="1"/>
            <a:r>
              <a:rPr lang="en-US" sz="1200" dirty="0"/>
              <a:t>Test and Lab </a:t>
            </a:r>
            <a:r>
              <a:rPr lang="en-US" sz="1200" dirty="0" smtClean="0"/>
              <a:t>Manager</a:t>
            </a:r>
            <a:endParaRPr lang="en-US" sz="12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5800" y="1104900"/>
            <a:ext cx="4269419" cy="276999"/>
          </a:xfrm>
        </p:spPr>
        <p:txBody>
          <a:bodyPr/>
          <a:lstStyle/>
          <a:p>
            <a:r>
              <a:rPr lang="en-US" u="sng" dirty="0" smtClean="0"/>
              <a:t>Server Products</a:t>
            </a:r>
            <a:endParaRPr lang="en-US" u="sng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5800" y="1485900"/>
            <a:ext cx="4572000" cy="1677382"/>
          </a:xfrm>
        </p:spPr>
        <p:txBody>
          <a:bodyPr/>
          <a:lstStyle/>
          <a:p>
            <a:pPr>
              <a:buNone/>
            </a:pPr>
            <a:r>
              <a:rPr lang="en-US" sz="1400" b="1" dirty="0" smtClean="0"/>
              <a:t>5. Visual </a:t>
            </a:r>
            <a:r>
              <a:rPr lang="en-US" sz="1400" b="1" dirty="0"/>
              <a:t>Studio </a:t>
            </a:r>
            <a:r>
              <a:rPr lang="en-US" sz="1400" b="1" dirty="0" smtClean="0"/>
              <a:t>Team Foundation Server 2010</a:t>
            </a:r>
          </a:p>
          <a:p>
            <a:pPr lvl="1"/>
            <a:r>
              <a:rPr lang="en-US" sz="1400" dirty="0" smtClean="0"/>
              <a:t>Server/CAL licensing</a:t>
            </a:r>
          </a:p>
          <a:p>
            <a:pPr lvl="1">
              <a:buNone/>
            </a:pPr>
            <a:endParaRPr lang="en-US" sz="1400" dirty="0" smtClean="0"/>
          </a:p>
          <a:p>
            <a:pPr>
              <a:buNone/>
            </a:pPr>
            <a:r>
              <a:rPr lang="en-US" sz="1400" b="1" dirty="0" smtClean="0"/>
              <a:t>6. Visual </a:t>
            </a:r>
            <a:r>
              <a:rPr lang="en-US" sz="1400" b="1" dirty="0"/>
              <a:t>Studio Team </a:t>
            </a:r>
            <a:r>
              <a:rPr lang="en-US" sz="1400" b="1" dirty="0" smtClean="0"/>
              <a:t>Lab Management 2010</a:t>
            </a:r>
          </a:p>
          <a:p>
            <a:pPr lvl="1"/>
            <a:r>
              <a:rPr lang="en-US" sz="1200" dirty="0" smtClean="0"/>
              <a:t>Server/per processor licensing</a:t>
            </a:r>
          </a:p>
          <a:p>
            <a:pPr lvl="1"/>
            <a:r>
              <a:rPr lang="en-US" sz="1200" dirty="0"/>
              <a:t>R</a:t>
            </a:r>
            <a:r>
              <a:rPr lang="en-US" sz="1200" dirty="0" smtClean="0"/>
              <a:t>equires Test Elements or Ultimate</a:t>
            </a:r>
            <a:endParaRPr lang="en-US" sz="1200" dirty="0"/>
          </a:p>
          <a:p>
            <a:endParaRPr lang="en-US" dirty="0"/>
          </a:p>
        </p:txBody>
      </p:sp>
      <p:sp>
        <p:nvSpPr>
          <p:cNvPr id="7" name="Text Placeholder 4"/>
          <p:cNvSpPr txBox="1">
            <a:spLocks/>
          </p:cNvSpPr>
          <p:nvPr/>
        </p:nvSpPr>
        <p:spPr>
          <a:xfrm>
            <a:off x="4572000" y="3619500"/>
            <a:ext cx="4193219" cy="27699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indent="0" algn="l" defTabSz="713295" rtl="0" eaLnBrk="1" latinLnBrk="0" hangingPunct="1">
              <a:lnSpc>
                <a:spcPct val="90000"/>
              </a:lnSpc>
              <a:spcBef>
                <a:spcPts val="0"/>
              </a:spcBef>
              <a:buFont typeface="Segoe UI" pitchFamily="34" charset="0"/>
              <a:buNone/>
              <a:defRPr sz="2000" b="1" kern="1200">
                <a:gradFill>
                  <a:gsLst>
                    <a:gs pos="0">
                      <a:schemeClr val="accent6"/>
                    </a:gs>
                    <a:gs pos="86000">
                      <a:schemeClr val="accent6"/>
                    </a:gs>
                  </a:gsLst>
                  <a:lin ang="5400000" scaled="0"/>
                </a:gradFill>
                <a:latin typeface="Segoe UI" pitchFamily="34" charset="0"/>
                <a:ea typeface="+mn-ea"/>
                <a:cs typeface="+mn-cs"/>
              </a:defRPr>
            </a:lvl1pPr>
            <a:lvl2pPr marL="356648" indent="0" algn="l" defTabSz="713295" rtl="0" eaLnBrk="1" latinLnBrk="0" hangingPunct="1">
              <a:lnSpc>
                <a:spcPct val="90000"/>
              </a:lnSpc>
              <a:spcBef>
                <a:spcPct val="20000"/>
              </a:spcBef>
              <a:buFont typeface="Segoe UI" pitchFamily="34" charset="0"/>
              <a:buNone/>
              <a:defRPr sz="1600" b="1" kern="1200">
                <a:gradFill>
                  <a:gsLst>
                    <a:gs pos="0">
                      <a:schemeClr val="accent6"/>
                    </a:gs>
                    <a:gs pos="86000">
                      <a:schemeClr val="accent6"/>
                    </a:gs>
                  </a:gsLst>
                  <a:lin ang="5400000" scaled="0"/>
                </a:gradFill>
                <a:latin typeface="Segoe UI" pitchFamily="34" charset="0"/>
                <a:ea typeface="+mn-ea"/>
                <a:cs typeface="+mn-cs"/>
              </a:defRPr>
            </a:lvl2pPr>
            <a:lvl3pPr marL="713295" indent="0" algn="l" defTabSz="713295" rtl="0" eaLnBrk="1" latinLnBrk="0" hangingPunct="1">
              <a:lnSpc>
                <a:spcPct val="90000"/>
              </a:lnSpc>
              <a:spcBef>
                <a:spcPct val="20000"/>
              </a:spcBef>
              <a:buFont typeface="Segoe UI" pitchFamily="34" charset="0"/>
              <a:buNone/>
              <a:defRPr sz="1400" b="1" kern="1200">
                <a:gradFill>
                  <a:gsLst>
                    <a:gs pos="0">
                      <a:schemeClr val="accent6"/>
                    </a:gs>
                    <a:gs pos="86000">
                      <a:schemeClr val="accent6"/>
                    </a:gs>
                  </a:gsLst>
                  <a:lin ang="5400000" scaled="0"/>
                </a:gradFill>
                <a:latin typeface="Segoe UI" pitchFamily="34" charset="0"/>
                <a:ea typeface="+mn-ea"/>
                <a:cs typeface="+mn-cs"/>
              </a:defRPr>
            </a:lvl3pPr>
            <a:lvl4pPr marL="1069942" indent="0" algn="l" defTabSz="713295" rtl="0" eaLnBrk="1" latinLnBrk="0" hangingPunct="1">
              <a:lnSpc>
                <a:spcPct val="90000"/>
              </a:lnSpc>
              <a:spcBef>
                <a:spcPct val="20000"/>
              </a:spcBef>
              <a:buFont typeface="Segoe UI" pitchFamily="34" charset="0"/>
              <a:buNone/>
              <a:defRPr sz="1200" b="1" kern="1200">
                <a:gradFill>
                  <a:gsLst>
                    <a:gs pos="0">
                      <a:schemeClr val="accent6"/>
                    </a:gs>
                    <a:gs pos="86000">
                      <a:schemeClr val="accent6"/>
                    </a:gs>
                  </a:gsLst>
                  <a:lin ang="5400000" scaled="0"/>
                </a:gradFill>
                <a:latin typeface="Segoe UI" pitchFamily="34" charset="0"/>
                <a:ea typeface="+mn-ea"/>
                <a:cs typeface="+mn-cs"/>
              </a:defRPr>
            </a:lvl4pPr>
            <a:lvl5pPr marL="1426590" indent="0" algn="l" defTabSz="713295" rtl="0" eaLnBrk="1" latinLnBrk="0" hangingPunct="1">
              <a:lnSpc>
                <a:spcPct val="90000"/>
              </a:lnSpc>
              <a:spcBef>
                <a:spcPct val="20000"/>
              </a:spcBef>
              <a:buFont typeface="Segoe UI" pitchFamily="34" charset="0"/>
              <a:buNone/>
              <a:defRPr sz="1200" b="1" kern="1200">
                <a:gradFill>
                  <a:gsLst>
                    <a:gs pos="0">
                      <a:schemeClr val="accent6"/>
                    </a:gs>
                    <a:gs pos="86000">
                      <a:schemeClr val="accent6"/>
                    </a:gs>
                  </a:gsLst>
                  <a:lin ang="5400000" scaled="0"/>
                </a:gradFill>
                <a:latin typeface="Segoe UI" pitchFamily="34" charset="0"/>
                <a:ea typeface="+mn-ea"/>
                <a:cs typeface="+mn-cs"/>
              </a:defRPr>
            </a:lvl5pPr>
            <a:lvl6pPr marL="1783238" indent="0" algn="l" defTabSz="713295" rtl="0" eaLnBrk="1" latinLnBrk="0" hangingPunct="1">
              <a:spcBef>
                <a:spcPct val="20000"/>
              </a:spcBef>
              <a:buFont typeface="Arial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9885" indent="0" algn="l" defTabSz="713295" rtl="0" eaLnBrk="1" latinLnBrk="0" hangingPunct="1">
              <a:spcBef>
                <a:spcPct val="20000"/>
              </a:spcBef>
              <a:buFont typeface="Arial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96532" indent="0" algn="l" defTabSz="713295" rtl="0" eaLnBrk="1" latinLnBrk="0" hangingPunct="1">
              <a:spcBef>
                <a:spcPct val="20000"/>
              </a:spcBef>
              <a:buFont typeface="Arial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53180" indent="0" algn="l" defTabSz="713295" rtl="0" eaLnBrk="1" latinLnBrk="0" hangingPunct="1">
              <a:spcBef>
                <a:spcPct val="20000"/>
              </a:spcBef>
              <a:buFont typeface="Arial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u="sng" dirty="0" smtClean="0"/>
              <a:t>Additional Products</a:t>
            </a:r>
            <a:endParaRPr lang="en-US" u="sng" dirty="0"/>
          </a:p>
        </p:txBody>
      </p:sp>
      <p:sp>
        <p:nvSpPr>
          <p:cNvPr id="8" name="Content Placeholder 5"/>
          <p:cNvSpPr txBox="1">
            <a:spLocks/>
          </p:cNvSpPr>
          <p:nvPr/>
        </p:nvSpPr>
        <p:spPr>
          <a:xfrm>
            <a:off x="4572000" y="4000500"/>
            <a:ext cx="4876800" cy="3970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31160" indent="-231160" algn="l" defTabSz="713295" rtl="0" eaLnBrk="1" latinLnBrk="0" hangingPunct="1">
              <a:lnSpc>
                <a:spcPct val="90000"/>
              </a:lnSpc>
              <a:spcBef>
                <a:spcPct val="20000"/>
              </a:spcBef>
              <a:buFont typeface="Segoe UI" pitchFamily="34" charset="0"/>
              <a:buChar char="−"/>
              <a:defRPr sz="1800" kern="1200">
                <a:gradFill>
                  <a:gsLst>
                    <a:gs pos="0">
                      <a:schemeClr val="accent6"/>
                    </a:gs>
                    <a:gs pos="86000">
                      <a:schemeClr val="accent6"/>
                    </a:gs>
                  </a:gsLst>
                  <a:lin ang="5400000" scaled="0"/>
                </a:gradFill>
                <a:latin typeface="Segoe UI" pitchFamily="34" charset="0"/>
                <a:ea typeface="+mn-ea"/>
                <a:cs typeface="+mn-cs"/>
              </a:defRPr>
            </a:lvl1pPr>
            <a:lvl2pPr marL="444778" indent="-213617" algn="l" defTabSz="713295" rtl="0" eaLnBrk="1" latinLnBrk="0" hangingPunct="1">
              <a:lnSpc>
                <a:spcPct val="90000"/>
              </a:lnSpc>
              <a:spcBef>
                <a:spcPct val="20000"/>
              </a:spcBef>
              <a:buFont typeface="Segoe UI" pitchFamily="34" charset="0"/>
              <a:buChar char="−"/>
              <a:defRPr sz="1600" kern="1200">
                <a:gradFill>
                  <a:gsLst>
                    <a:gs pos="0">
                      <a:schemeClr val="accent6"/>
                    </a:gs>
                    <a:gs pos="86000">
                      <a:schemeClr val="accent6"/>
                    </a:gs>
                  </a:gsLst>
                  <a:lin ang="5400000" scaled="0"/>
                </a:gradFill>
                <a:latin typeface="Segoe UI" pitchFamily="34" charset="0"/>
                <a:ea typeface="+mn-ea"/>
                <a:cs typeface="+mn-cs"/>
              </a:defRPr>
            </a:lvl2pPr>
            <a:lvl3pPr marL="640851" indent="-190914" algn="l" defTabSz="713295" rtl="0" eaLnBrk="1" latinLnBrk="0" hangingPunct="1">
              <a:lnSpc>
                <a:spcPct val="90000"/>
              </a:lnSpc>
              <a:spcBef>
                <a:spcPct val="20000"/>
              </a:spcBef>
              <a:buFont typeface="Segoe UI" pitchFamily="34" charset="0"/>
              <a:buChar char="−"/>
              <a:defRPr sz="1400" kern="1200">
                <a:gradFill>
                  <a:gsLst>
                    <a:gs pos="0">
                      <a:schemeClr val="accent6"/>
                    </a:gs>
                    <a:gs pos="86000">
                      <a:schemeClr val="accent6"/>
                    </a:gs>
                  </a:gsLst>
                  <a:lin ang="5400000" scaled="0"/>
                </a:gradFill>
                <a:latin typeface="Segoe UI" pitchFamily="34" charset="0"/>
                <a:ea typeface="+mn-ea"/>
                <a:cs typeface="+mn-cs"/>
              </a:defRPr>
            </a:lvl3pPr>
            <a:lvl4pPr marL="819381" indent="-184722" algn="l" defTabSz="713295" rtl="0" eaLnBrk="1" latinLnBrk="0" hangingPunct="1">
              <a:lnSpc>
                <a:spcPct val="90000"/>
              </a:lnSpc>
              <a:spcBef>
                <a:spcPct val="20000"/>
              </a:spcBef>
              <a:buFont typeface="Segoe UI" pitchFamily="34" charset="0"/>
              <a:buChar char="−"/>
              <a:defRPr sz="1300" kern="1200">
                <a:gradFill>
                  <a:gsLst>
                    <a:gs pos="0">
                      <a:schemeClr val="accent6"/>
                    </a:gs>
                    <a:gs pos="86000">
                      <a:schemeClr val="accent6"/>
                    </a:gs>
                  </a:gsLst>
                  <a:lin ang="5400000" scaled="0"/>
                </a:gradFill>
                <a:latin typeface="Segoe UI" pitchFamily="34" charset="0"/>
                <a:ea typeface="+mn-ea"/>
                <a:cs typeface="+mn-cs"/>
              </a:defRPr>
            </a:lvl4pPr>
            <a:lvl5pPr marL="997912" indent="-172339" algn="l" defTabSz="713295" rtl="0" eaLnBrk="1" latinLnBrk="0" hangingPunct="1">
              <a:lnSpc>
                <a:spcPct val="90000"/>
              </a:lnSpc>
              <a:spcBef>
                <a:spcPct val="20000"/>
              </a:spcBef>
              <a:buFont typeface="Segoe UI" pitchFamily="34" charset="0"/>
              <a:buChar char="−"/>
              <a:defRPr sz="1300" kern="1200">
                <a:gradFill>
                  <a:gsLst>
                    <a:gs pos="0">
                      <a:schemeClr val="accent6"/>
                    </a:gs>
                    <a:gs pos="86000">
                      <a:schemeClr val="accent6"/>
                    </a:gs>
                  </a:gsLst>
                  <a:lin ang="5400000" scaled="0"/>
                </a:gradFill>
                <a:latin typeface="Segoe UI" pitchFamily="34" charset="0"/>
                <a:ea typeface="+mn-ea"/>
                <a:cs typeface="+mn-cs"/>
              </a:defRPr>
            </a:lvl5pPr>
            <a:lvl6pPr marL="1961561" indent="-178324" algn="l" defTabSz="71329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18208" indent="-178324" algn="l" defTabSz="71329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74856" indent="-178324" algn="l" defTabSz="71329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31504" indent="-178324" algn="l" defTabSz="71329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sz="1400" b="1" dirty="0" smtClean="0"/>
              <a:t>7. Visual Studio Load Test Virtual User Pack 2010</a:t>
            </a:r>
          </a:p>
          <a:p>
            <a:pPr lvl="1"/>
            <a:r>
              <a:rPr lang="en-US" sz="1200" dirty="0" smtClean="0"/>
              <a:t>1,000 virtual users</a:t>
            </a:r>
          </a:p>
        </p:txBody>
      </p:sp>
      <p:pic>
        <p:nvPicPr>
          <p:cNvPr id="9" name="Picture 3" descr="O:\MSлого\GoldCertifiedPartnerLogo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5219700"/>
            <a:ext cx="762000" cy="304800"/>
          </a:xfrm>
          <a:prstGeom prst="rect">
            <a:avLst/>
          </a:prstGeom>
          <a:noFill/>
        </p:spPr>
      </p:pic>
      <p:pic>
        <p:nvPicPr>
          <p:cNvPr id="10" name="Picture 2" descr="\\nt_server\Document\MARKET\LOGO\Interface\Лого для инета\INTERFACE-ISC_P288.t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0800" y="5219700"/>
            <a:ext cx="1066800" cy="28276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07/7/12/main" xmlns="" val="376111625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436" y="190500"/>
            <a:ext cx="8382000" cy="1024896"/>
          </a:xfrm>
        </p:spPr>
        <p:txBody>
          <a:bodyPr/>
          <a:lstStyle/>
          <a:p>
            <a:r>
              <a:rPr lang="ru-RU" dirty="0" smtClean="0"/>
              <a:t>Чтобы получить переход на лицензию с большим функционалом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4305300"/>
            <a:ext cx="794731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dirty="0" smtClean="0">
                <a:solidFill>
                  <a:schemeClr val="accent6"/>
                </a:solidFill>
              </a:rPr>
              <a:t>Если продукты куплены по</a:t>
            </a:r>
            <a:r>
              <a:rPr lang="en-US" dirty="0" smtClean="0">
                <a:solidFill>
                  <a:schemeClr val="accent6"/>
                </a:solidFill>
              </a:rPr>
              <a:t> Open License: </a:t>
            </a:r>
            <a:r>
              <a:rPr lang="ru-RU" dirty="0" smtClean="0">
                <a:solidFill>
                  <a:schemeClr val="accent6"/>
                </a:solidFill>
              </a:rPr>
              <a:t>должно быть активное </a:t>
            </a:r>
          </a:p>
          <a:p>
            <a:r>
              <a:rPr lang="en-US" dirty="0" smtClean="0">
                <a:solidFill>
                  <a:schemeClr val="accent6"/>
                </a:solidFill>
              </a:rPr>
              <a:t>Software Assurance </a:t>
            </a:r>
            <a:r>
              <a:rPr lang="ru-RU" dirty="0" smtClean="0">
                <a:solidFill>
                  <a:schemeClr val="accent6"/>
                </a:solidFill>
              </a:rPr>
              <a:t>на </a:t>
            </a:r>
            <a:r>
              <a:rPr lang="en-US" dirty="0" smtClean="0">
                <a:solidFill>
                  <a:schemeClr val="accent6"/>
                </a:solidFill>
              </a:rPr>
              <a:t>Visual Studio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81000" y="1485900"/>
            <a:ext cx="8382000" cy="1831271"/>
          </a:xfrm>
        </p:spPr>
        <p:txBody>
          <a:bodyPr/>
          <a:lstStyle/>
          <a:p>
            <a:pPr>
              <a:lnSpc>
                <a:spcPct val="100000"/>
              </a:lnSpc>
              <a:buNone/>
            </a:pPr>
            <a:r>
              <a:rPr lang="ru-RU" sz="2000" dirty="0" smtClean="0"/>
              <a:t>До 12 апреля 2010, у заказчиков должна быть</a:t>
            </a:r>
            <a:r>
              <a:rPr lang="en-US" sz="2000" dirty="0" smtClean="0"/>
              <a:t>:</a:t>
            </a:r>
            <a:endParaRPr lang="ru-RU" sz="2000" dirty="0" smtClean="0"/>
          </a:p>
          <a:p>
            <a:pPr>
              <a:lnSpc>
                <a:spcPct val="100000"/>
              </a:lnSpc>
              <a:buNone/>
            </a:pPr>
            <a:endParaRPr lang="en-US" sz="2000" dirty="0" smtClean="0"/>
          </a:p>
          <a:p>
            <a:pPr marL="914400" lvl="2" indent="-4572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lphaUcPeriod"/>
            </a:pPr>
            <a:r>
              <a:rPr lang="en-US" sz="2000" b="1" dirty="0" smtClean="0"/>
              <a:t>Visual </a:t>
            </a:r>
            <a:r>
              <a:rPr lang="en-US" sz="2000" b="1" dirty="0"/>
              <a:t>Studio 2008 </a:t>
            </a:r>
            <a:r>
              <a:rPr lang="en-US" sz="2000" b="1" dirty="0" smtClean="0"/>
              <a:t>Team Edition (</a:t>
            </a:r>
            <a:r>
              <a:rPr lang="ru-RU" sz="2000" b="1" dirty="0" smtClean="0"/>
              <a:t>любая роль</a:t>
            </a:r>
            <a:r>
              <a:rPr lang="en-US" sz="2000" b="1" dirty="0" smtClean="0"/>
              <a:t>) with MSDN Premium</a:t>
            </a:r>
            <a:r>
              <a:rPr lang="ru-RU" sz="2000" b="1" dirty="0" smtClean="0"/>
              <a:t> </a:t>
            </a:r>
            <a:endParaRPr lang="en-US" sz="2000" b="1" dirty="0" smtClean="0"/>
          </a:p>
          <a:p>
            <a:pPr marL="914400" lvl="2" indent="-4572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lphaUcPeriod"/>
            </a:pPr>
            <a:r>
              <a:rPr lang="en-US" sz="2000" b="1" dirty="0" smtClean="0"/>
              <a:t>Visual Studio 2008 Professional with MSDN Premium</a:t>
            </a:r>
          </a:p>
        </p:txBody>
      </p:sp>
      <p:pic>
        <p:nvPicPr>
          <p:cNvPr id="5" name="Picture 2" descr="\\nt_server\Document\MARKET\LOGO\Interface\Лого для инета\INTERFACE-ISC_P288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5219700"/>
            <a:ext cx="1066800" cy="282767"/>
          </a:xfrm>
          <a:prstGeom prst="rect">
            <a:avLst/>
          </a:prstGeom>
          <a:noFill/>
        </p:spPr>
      </p:pic>
      <p:pic>
        <p:nvPicPr>
          <p:cNvPr id="6" name="Picture 3" descr="O:\MSлого\GoldCertifiedPartnerLogo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5219700"/>
            <a:ext cx="762000" cy="304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07/7/12/main" val="1897238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07/7/12/main" Requires="p14">
      <p:transition spd="slow" p14:dur="17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3401" y="290036"/>
            <a:ext cx="8458200" cy="403187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200" spc="-150" dirty="0" smtClean="0"/>
              <a:t>Visual Studio 2010 </a:t>
            </a:r>
            <a:r>
              <a:rPr lang="ru-RU" sz="3200" spc="-150" dirty="0" smtClean="0"/>
              <a:t>выйдет</a:t>
            </a:r>
            <a:endParaRPr lang="en-US" sz="3200" spc="-150" dirty="0" smtClean="0"/>
          </a:p>
          <a:p>
            <a:pPr algn="ctr"/>
            <a:endParaRPr lang="en-US" sz="3200" spc="-150" dirty="0" smtClean="0"/>
          </a:p>
          <a:p>
            <a:pPr algn="ctr"/>
            <a:r>
              <a:rPr lang="ru-RU" sz="9600" spc="-150" dirty="0" smtClean="0"/>
              <a:t>1</a:t>
            </a:r>
            <a:r>
              <a:rPr lang="en-US" sz="9600" spc="-150" dirty="0" smtClean="0"/>
              <a:t>2</a:t>
            </a:r>
            <a:r>
              <a:rPr lang="ru-RU" sz="9600" spc="-150" dirty="0" smtClean="0"/>
              <a:t> апреля </a:t>
            </a:r>
            <a:r>
              <a:rPr lang="en-US" sz="9600" spc="-150" dirty="0" smtClean="0"/>
              <a:t>2010</a:t>
            </a:r>
          </a:p>
        </p:txBody>
      </p:sp>
      <p:pic>
        <p:nvPicPr>
          <p:cNvPr id="4" name="Picture 3" descr="O:\MSлого\GoldCertifiedPartnerLogo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5219700"/>
            <a:ext cx="762000" cy="304800"/>
          </a:xfrm>
          <a:prstGeom prst="rect">
            <a:avLst/>
          </a:prstGeom>
          <a:noFill/>
        </p:spPr>
      </p:pic>
      <p:pic>
        <p:nvPicPr>
          <p:cNvPr id="5" name="Picture 2" descr="\\nt_server\Document\MARKET\LOGO\Interface\Лого для инета\INTERFACE-ISC_P288.t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0800" y="5219700"/>
            <a:ext cx="1066800" cy="28276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07/7/12/main" val="39043214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07/7/12/main" Requires="p14">
      <p:transition spd="slow" p14:dur="17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Grp="1"/>
          </p:cNvSpPr>
          <p:nvPr>
            <p:ph type="title"/>
          </p:nvPr>
        </p:nvSpPr>
        <p:spPr bwMode="auto">
          <a:xfrm>
            <a:off x="389436" y="190500"/>
            <a:ext cx="8382000" cy="41549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363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000" dirty="0" smtClean="0"/>
              <a:t>Тонкости лицензирования </a:t>
            </a:r>
            <a:r>
              <a:rPr lang="en-US" sz="3000" dirty="0"/>
              <a:t>Visual Studio</a:t>
            </a:r>
            <a:endParaRPr lang="ru-RU" sz="3000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928670"/>
            <a:ext cx="850112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1. </a:t>
            </a:r>
            <a:r>
              <a:rPr lang="ru-RU" b="1" dirty="0" smtClean="0"/>
              <a:t>Продукты </a:t>
            </a:r>
            <a:r>
              <a:rPr lang="en-US" b="1" dirty="0" smtClean="0"/>
              <a:t>Visual Studio</a:t>
            </a:r>
            <a:r>
              <a:rPr lang="ru-RU" b="1" dirty="0" smtClean="0"/>
              <a:t> и подписка </a:t>
            </a:r>
            <a:r>
              <a:rPr lang="en-US" b="1" dirty="0" smtClean="0"/>
              <a:t>MSDN </a:t>
            </a:r>
            <a:r>
              <a:rPr lang="ru-RU" b="1" dirty="0" smtClean="0"/>
              <a:t>лицензируются </a:t>
            </a:r>
            <a:endParaRPr lang="en-US" b="1" dirty="0" smtClean="0"/>
          </a:p>
          <a:p>
            <a:r>
              <a:rPr lang="ru-RU" b="1" dirty="0" smtClean="0"/>
              <a:t>«на пользователя». </a:t>
            </a:r>
            <a:r>
              <a:rPr lang="en-US" b="1" dirty="0" smtClean="0"/>
              <a:t> </a:t>
            </a:r>
          </a:p>
          <a:p>
            <a:endParaRPr lang="en-US" dirty="0" smtClean="0"/>
          </a:p>
          <a:p>
            <a:pPr fontAlgn="b"/>
            <a:r>
              <a:rPr lang="en-US" b="1" dirty="0" smtClean="0"/>
              <a:t>2. </a:t>
            </a:r>
            <a:r>
              <a:rPr lang="ru-RU" b="1" dirty="0" smtClean="0"/>
              <a:t>С подпиской </a:t>
            </a:r>
            <a:r>
              <a:rPr lang="en-US" b="1" dirty="0" smtClean="0"/>
              <a:t>MSDN </a:t>
            </a:r>
            <a:r>
              <a:rPr lang="ru-RU" b="1" dirty="0" smtClean="0"/>
              <a:t>можно заказать от 1 лицензии –</a:t>
            </a:r>
            <a:r>
              <a:rPr lang="en-US" b="1" dirty="0" smtClean="0"/>
              <a:t> Qualified</a:t>
            </a:r>
            <a:endParaRPr lang="ru-RU" b="1" dirty="0" smtClean="0"/>
          </a:p>
          <a:p>
            <a:pPr fontAlgn="b"/>
            <a:r>
              <a:rPr lang="ru-RU" i="1" dirty="0" smtClean="0"/>
              <a:t>Например:  </a:t>
            </a:r>
            <a:r>
              <a:rPr lang="en-US" i="1" dirty="0" smtClean="0"/>
              <a:t> (Open)</a:t>
            </a:r>
            <a:r>
              <a:rPr lang="ru-RU" i="1" dirty="0" smtClean="0"/>
              <a:t>: </a:t>
            </a:r>
            <a:r>
              <a:rPr lang="en-US" i="1" dirty="0" smtClean="0"/>
              <a:t>Visual Studio Prof </a:t>
            </a:r>
            <a:r>
              <a:rPr lang="ru-RU" i="1" dirty="0" smtClean="0"/>
              <a:t>с</a:t>
            </a:r>
            <a:r>
              <a:rPr lang="en-US" i="1" dirty="0" smtClean="0"/>
              <a:t> MSDN Premium </a:t>
            </a:r>
          </a:p>
          <a:p>
            <a:pPr fontAlgn="b"/>
            <a:r>
              <a:rPr lang="en-US" i="1" dirty="0" smtClean="0"/>
              <a:t>F1P-00118</a:t>
            </a:r>
            <a:r>
              <a:rPr lang="ru-RU" i="1" dirty="0" smtClean="0"/>
              <a:t>     </a:t>
            </a:r>
            <a:r>
              <a:rPr lang="en-US" i="1" dirty="0" err="1" smtClean="0"/>
              <a:t>VSProwMSDNPrem</a:t>
            </a:r>
            <a:r>
              <a:rPr lang="en-US" i="1" dirty="0" smtClean="0"/>
              <a:t> ALNG </a:t>
            </a:r>
            <a:r>
              <a:rPr lang="en-US" i="1" dirty="0" err="1" smtClean="0"/>
              <a:t>LicSAPk</a:t>
            </a:r>
            <a:r>
              <a:rPr lang="en-US" i="1" dirty="0" smtClean="0"/>
              <a:t> OLP NL </a:t>
            </a:r>
            <a:r>
              <a:rPr lang="en-US" i="1" dirty="0" err="1" smtClean="0"/>
              <a:t>Qlfd</a:t>
            </a:r>
            <a:endParaRPr lang="en-US" i="1" dirty="0" smtClean="0"/>
          </a:p>
          <a:p>
            <a:pPr fontAlgn="b"/>
            <a:endParaRPr lang="en-US" dirty="0" smtClean="0"/>
          </a:p>
          <a:p>
            <a:pPr fontAlgn="b"/>
            <a:r>
              <a:rPr lang="en-US" b="1" dirty="0" smtClean="0"/>
              <a:t>3. </a:t>
            </a:r>
            <a:r>
              <a:rPr lang="ru-RU" b="1" dirty="0" smtClean="0"/>
              <a:t>Особенности лицензирования </a:t>
            </a:r>
            <a:r>
              <a:rPr lang="en-US" b="1" dirty="0" smtClean="0"/>
              <a:t>Visual </a:t>
            </a:r>
            <a:r>
              <a:rPr lang="en-US" b="1" i="1" dirty="0" smtClean="0"/>
              <a:t>Studio</a:t>
            </a:r>
            <a:r>
              <a:rPr lang="en-US" b="1" dirty="0" smtClean="0"/>
              <a:t> Team System</a:t>
            </a:r>
            <a:r>
              <a:rPr lang="ru-RU" b="1" dirty="0" smtClean="0"/>
              <a:t>: </a:t>
            </a:r>
          </a:p>
          <a:p>
            <a:pPr lvl="0"/>
            <a:r>
              <a:rPr lang="en-US" i="1" dirty="0" smtClean="0"/>
              <a:t>Visual  Studio Team System 2008 Development Edition</a:t>
            </a:r>
            <a:endParaRPr lang="ru-RU" i="1" dirty="0" smtClean="0"/>
          </a:p>
          <a:p>
            <a:r>
              <a:rPr lang="en-US" i="1" dirty="0" smtClean="0"/>
              <a:t>Visual  Studio Team System 2008 Database Edition</a:t>
            </a:r>
            <a:endParaRPr lang="ru-RU" i="1" dirty="0" smtClean="0"/>
          </a:p>
          <a:p>
            <a:endParaRPr lang="ru-RU" i="1" dirty="0" smtClean="0"/>
          </a:p>
          <a:p>
            <a:endParaRPr lang="en-US" b="1" dirty="0" smtClean="0"/>
          </a:p>
        </p:txBody>
      </p:sp>
      <p:sp>
        <p:nvSpPr>
          <p:cNvPr id="9" name="Right Brace 8"/>
          <p:cNvSpPr/>
          <p:nvPr/>
        </p:nvSpPr>
        <p:spPr>
          <a:xfrm>
            <a:off x="5715000" y="3162300"/>
            <a:ext cx="304800" cy="5334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019800" y="3162300"/>
            <a:ext cx="160020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</a:t>
            </a:r>
            <a:r>
              <a:rPr lang="ru-RU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MSDN </a:t>
            </a:r>
          </a:p>
          <a:p>
            <a:pPr algn="ctr"/>
            <a:r>
              <a:rPr lang="ru-RU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 по цене 1 </a:t>
            </a:r>
          </a:p>
        </p:txBody>
      </p:sp>
      <p:pic>
        <p:nvPicPr>
          <p:cNvPr id="6" name="Picture 2" descr="\\nt_server\Document\MARKET\LOGO\Interface\Лого для инета\INTERFACE-ISC_P288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5219700"/>
            <a:ext cx="1066800" cy="282767"/>
          </a:xfrm>
          <a:prstGeom prst="rect">
            <a:avLst/>
          </a:prstGeom>
          <a:noFill/>
        </p:spPr>
      </p:pic>
      <p:pic>
        <p:nvPicPr>
          <p:cNvPr id="7" name="Picture 3" descr="O:\MSлого\GoldCertifiedPartnerLogo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5219700"/>
            <a:ext cx="762000" cy="3048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Спасибо!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81000" y="1409700"/>
            <a:ext cx="84582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dirty="0" smtClean="0">
                <a:solidFill>
                  <a:schemeClr val="accent6"/>
                </a:solidFill>
              </a:rPr>
              <a:t>Вопросы? </a:t>
            </a:r>
            <a:endParaRPr lang="ru-RU" dirty="0" err="1" smtClean="0">
              <a:solidFill>
                <a:schemeClr val="accent6"/>
              </a:solidFill>
            </a:endParaRPr>
          </a:p>
        </p:txBody>
      </p:sp>
      <p:pic>
        <p:nvPicPr>
          <p:cNvPr id="4" name="Picture 2" descr="\\nt_server\Document\MARKET\LOGO\Interface\Лого для инета\INTERFACE-ISC_P288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5219700"/>
            <a:ext cx="1066800" cy="282767"/>
          </a:xfrm>
          <a:prstGeom prst="rect">
            <a:avLst/>
          </a:prstGeom>
          <a:noFill/>
        </p:spPr>
      </p:pic>
      <p:pic>
        <p:nvPicPr>
          <p:cNvPr id="5" name="Picture 3" descr="O:\MSлого\GoldCertifiedPartnerLogo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5219700"/>
            <a:ext cx="762000" cy="3048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436" y="190500"/>
            <a:ext cx="8382000" cy="830997"/>
          </a:xfrm>
        </p:spPr>
        <p:txBody>
          <a:bodyPr/>
          <a:lstStyle/>
          <a:p>
            <a:r>
              <a:rPr lang="ru-RU" sz="3000" dirty="0"/>
              <a:t>Тонкости лицензирования </a:t>
            </a:r>
            <a:r>
              <a:rPr lang="en-US" sz="3000" dirty="0"/>
              <a:t>Visual Studio (</a:t>
            </a:r>
            <a:r>
              <a:rPr lang="ru-RU" sz="3000" dirty="0"/>
              <a:t>продолжение)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409700"/>
            <a:ext cx="7467600" cy="38779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b="1" dirty="0" smtClean="0">
                <a:solidFill>
                  <a:schemeClr val="accent6"/>
                </a:solidFill>
              </a:rPr>
              <a:t>4</a:t>
            </a:r>
            <a:r>
              <a:rPr lang="ru-RU" b="1" dirty="0" smtClean="0">
                <a:solidFill>
                  <a:schemeClr val="accent6"/>
                </a:solidFill>
              </a:rPr>
              <a:t>. </a:t>
            </a:r>
            <a:r>
              <a:rPr lang="en-US" b="1" dirty="0" smtClean="0">
                <a:solidFill>
                  <a:schemeClr val="accent6"/>
                </a:solidFill>
              </a:rPr>
              <a:t>Team Foundation Server </a:t>
            </a:r>
            <a:r>
              <a:rPr lang="ru-RU" b="1" dirty="0" smtClean="0">
                <a:solidFill>
                  <a:schemeClr val="accent6"/>
                </a:solidFill>
              </a:rPr>
              <a:t>лицензируется по схеме клиент-сервер</a:t>
            </a:r>
          </a:p>
          <a:p>
            <a:r>
              <a:rPr lang="ru-RU" dirty="0" smtClean="0">
                <a:solidFill>
                  <a:schemeClr val="accent6"/>
                </a:solidFill>
              </a:rPr>
              <a:t>Клиентская лицензия нужна разработчикам на </a:t>
            </a:r>
            <a:r>
              <a:rPr lang="en-US" dirty="0" smtClean="0">
                <a:solidFill>
                  <a:schemeClr val="accent6"/>
                </a:solidFill>
              </a:rPr>
              <a:t>VS</a:t>
            </a:r>
            <a:r>
              <a:rPr lang="ru-RU" dirty="0" smtClean="0">
                <a:solidFill>
                  <a:schemeClr val="accent6"/>
                </a:solidFill>
              </a:rPr>
              <a:t>, и всем тем, кто подключается к </a:t>
            </a:r>
            <a:r>
              <a:rPr lang="en-US" dirty="0" smtClean="0">
                <a:solidFill>
                  <a:schemeClr val="accent6"/>
                </a:solidFill>
              </a:rPr>
              <a:t>TFS –</a:t>
            </a:r>
            <a:r>
              <a:rPr lang="ru-RU" dirty="0" smtClean="0">
                <a:solidFill>
                  <a:schemeClr val="accent6"/>
                </a:solidFill>
              </a:rPr>
              <a:t> менеджеры проекта, аналитики, тестеры.  </a:t>
            </a:r>
          </a:p>
          <a:p>
            <a:endParaRPr lang="ru-RU" dirty="0" smtClean="0">
              <a:solidFill>
                <a:schemeClr val="accent6"/>
              </a:solidFill>
            </a:endParaRPr>
          </a:p>
          <a:p>
            <a:r>
              <a:rPr lang="en-US" b="1" dirty="0" smtClean="0">
                <a:solidFill>
                  <a:schemeClr val="accent6"/>
                </a:solidFill>
              </a:rPr>
              <a:t>5</a:t>
            </a:r>
            <a:r>
              <a:rPr lang="ru-RU" b="1" dirty="0" smtClean="0">
                <a:solidFill>
                  <a:schemeClr val="accent6"/>
                </a:solidFill>
              </a:rPr>
              <a:t>. Во все </a:t>
            </a:r>
            <a:r>
              <a:rPr lang="en-US" b="1" dirty="0" smtClean="0">
                <a:solidFill>
                  <a:schemeClr val="accent6"/>
                </a:solidFill>
              </a:rPr>
              <a:t>Visual Studio </a:t>
            </a:r>
            <a:r>
              <a:rPr lang="en-US" b="1" u="sng" dirty="0" smtClean="0">
                <a:solidFill>
                  <a:schemeClr val="accent6"/>
                </a:solidFill>
              </a:rPr>
              <a:t>Team Edition</a:t>
            </a:r>
            <a:r>
              <a:rPr lang="en-US" b="1" dirty="0" smtClean="0">
                <a:solidFill>
                  <a:schemeClr val="accent6"/>
                </a:solidFill>
              </a:rPr>
              <a:t> </a:t>
            </a:r>
            <a:r>
              <a:rPr lang="ru-RU" b="1" dirty="0" smtClean="0">
                <a:solidFill>
                  <a:schemeClr val="accent6"/>
                </a:solidFill>
              </a:rPr>
              <a:t>уже входит лицензия для подключения к серверу  </a:t>
            </a:r>
            <a:r>
              <a:rPr lang="en-US" b="1" dirty="0" smtClean="0">
                <a:solidFill>
                  <a:schemeClr val="accent6"/>
                </a:solidFill>
              </a:rPr>
              <a:t>TFS </a:t>
            </a:r>
            <a:endParaRPr lang="ru-RU" b="1" dirty="0" smtClean="0">
              <a:solidFill>
                <a:schemeClr val="accent6"/>
              </a:solidFill>
            </a:endParaRPr>
          </a:p>
          <a:p>
            <a:r>
              <a:rPr lang="en-US" dirty="0" smtClean="0">
                <a:solidFill>
                  <a:schemeClr val="accent6"/>
                </a:solidFill>
              </a:rPr>
              <a:t>Visual Studio Team Development </a:t>
            </a:r>
          </a:p>
          <a:p>
            <a:r>
              <a:rPr lang="en-US" dirty="0" smtClean="0">
                <a:solidFill>
                  <a:schemeClr val="accent6"/>
                </a:solidFill>
              </a:rPr>
              <a:t>Visual Studio Team Database</a:t>
            </a:r>
          </a:p>
          <a:p>
            <a:r>
              <a:rPr lang="en-US" dirty="0" smtClean="0">
                <a:solidFill>
                  <a:schemeClr val="accent6"/>
                </a:solidFill>
              </a:rPr>
              <a:t>Visual Studio Team Architecture </a:t>
            </a:r>
          </a:p>
          <a:p>
            <a:r>
              <a:rPr lang="en-US" dirty="0" smtClean="0">
                <a:solidFill>
                  <a:schemeClr val="accent6"/>
                </a:solidFill>
              </a:rPr>
              <a:t>Visual Studio Team Test</a:t>
            </a:r>
          </a:p>
          <a:p>
            <a:r>
              <a:rPr lang="en-US" dirty="0" smtClean="0">
                <a:solidFill>
                  <a:schemeClr val="accent6"/>
                </a:solidFill>
              </a:rPr>
              <a:t>Visual Studio Team Suite</a:t>
            </a:r>
            <a:endParaRPr lang="ru-RU" dirty="0" smtClean="0">
              <a:solidFill>
                <a:schemeClr val="accent6"/>
              </a:solidFill>
            </a:endParaRPr>
          </a:p>
          <a:p>
            <a:endParaRPr lang="ru-RU" dirty="0" smtClean="0">
              <a:solidFill>
                <a:schemeClr val="accent6"/>
              </a:solidFill>
            </a:endParaRPr>
          </a:p>
          <a:p>
            <a:r>
              <a:rPr lang="ru-RU" b="1" dirty="0" smtClean="0">
                <a:solidFill>
                  <a:schemeClr val="accent6"/>
                </a:solidFill>
              </a:rPr>
              <a:t>6. </a:t>
            </a:r>
            <a:r>
              <a:rPr lang="en-US" b="1" dirty="0" smtClean="0">
                <a:solidFill>
                  <a:schemeClr val="accent6"/>
                </a:solidFill>
              </a:rPr>
              <a:t>Test Load Agent –</a:t>
            </a:r>
            <a:r>
              <a:rPr lang="ru-RU" b="1" dirty="0" smtClean="0">
                <a:solidFill>
                  <a:schemeClr val="accent6"/>
                </a:solidFill>
              </a:rPr>
              <a:t>  по процессорам, по 1000 виртуальных пользователей на процессор.  </a:t>
            </a:r>
          </a:p>
        </p:txBody>
      </p:sp>
      <p:sp>
        <p:nvSpPr>
          <p:cNvPr id="4" name="Right Brace 3"/>
          <p:cNvSpPr/>
          <p:nvPr/>
        </p:nvSpPr>
        <p:spPr>
          <a:xfrm>
            <a:off x="3962400" y="3086100"/>
            <a:ext cx="152400" cy="12954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191000" y="3467100"/>
            <a:ext cx="152400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Уже включен </a:t>
            </a: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</a:rPr>
              <a:t>TFS CAL </a:t>
            </a:r>
            <a:endParaRPr lang="ru-RU" b="1" dirty="0" err="1" smtClean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6" name="Picture 2" descr="\\nt_server\Document\MARKET\LOGO\Interface\Лого для инета\INTERFACE-ISC_P288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5219700"/>
            <a:ext cx="1066800" cy="282767"/>
          </a:xfrm>
          <a:prstGeom prst="rect">
            <a:avLst/>
          </a:prstGeom>
          <a:noFill/>
        </p:spPr>
      </p:pic>
      <p:pic>
        <p:nvPicPr>
          <p:cNvPr id="7" name="Picture 3" descr="O:\MSлого\GoldCertifiedPartnerLogo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5219700"/>
            <a:ext cx="762000" cy="3048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436" y="190500"/>
            <a:ext cx="8382000" cy="1024896"/>
          </a:xfrm>
        </p:spPr>
        <p:txBody>
          <a:bodyPr/>
          <a:lstStyle/>
          <a:p>
            <a:pPr lvl="0"/>
            <a:r>
              <a:rPr lang="ru-RU" dirty="0"/>
              <a:t> </a:t>
            </a:r>
            <a:r>
              <a:rPr lang="ru-RU" sz="3000" dirty="0"/>
              <a:t>Варианты </a:t>
            </a:r>
            <a:r>
              <a:rPr lang="ru-RU" sz="3000" dirty="0" smtClean="0"/>
              <a:t>приобретения</a:t>
            </a:r>
            <a:r>
              <a:rPr lang="en-US" sz="3000" dirty="0" smtClean="0"/>
              <a:t> </a:t>
            </a:r>
            <a:r>
              <a:rPr lang="ru-RU" sz="3000" dirty="0" smtClean="0"/>
              <a:t>средств разработки </a:t>
            </a:r>
            <a:r>
              <a:rPr lang="en-US" sz="3600" kern="0" spc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sz="3600" kern="0" spc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dirty="0"/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786182" y="1142984"/>
            <a:ext cx="3048000" cy="785812"/>
          </a:xfrm>
          <a:prstGeom prst="rect">
            <a:avLst/>
          </a:prstGeom>
          <a:solidFill>
            <a:schemeClr val="accent2">
              <a:lumMod val="40000"/>
              <a:lumOff val="60000"/>
              <a:alpha val="39999"/>
            </a:schemeClr>
          </a:solidFill>
          <a:ln w="254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lIns="91436" tIns="9144" rIns="91436" bIns="45718"/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Корпоративные лицензии</a:t>
            </a:r>
            <a:endParaRPr lang="en-US" sz="2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114800" y="2218610"/>
            <a:ext cx="2286016" cy="1815878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 lIns="91436" tIns="45718" rIns="91436" bIns="45718" anchor="ctr">
            <a:spAutoFit/>
          </a:bodyPr>
          <a:lstStyle/>
          <a:p>
            <a:pPr algn="ctr" eaLnBrk="0" hangingPunct="0"/>
            <a:r>
              <a:rPr lang="ru-RU" sz="1600" b="1" dirty="0">
                <a:solidFill>
                  <a:srgbClr val="FF0000"/>
                </a:solidFill>
              </a:rPr>
              <a:t>Именные</a:t>
            </a:r>
            <a:r>
              <a:rPr lang="ru-RU" sz="1600" b="1" dirty="0">
                <a:solidFill>
                  <a:srgbClr val="800000"/>
                </a:solidFill>
              </a:rPr>
              <a:t> </a:t>
            </a:r>
            <a:r>
              <a:rPr lang="ru-RU" sz="1600" b="1" dirty="0">
                <a:solidFill>
                  <a:schemeClr val="bg1"/>
                </a:solidFill>
              </a:rPr>
              <a:t>лицензии </a:t>
            </a:r>
          </a:p>
          <a:p>
            <a:pPr algn="ctr" eaLnBrk="0" hangingPunct="0"/>
            <a:r>
              <a:rPr lang="ru-RU" sz="1400" b="1" dirty="0">
                <a:solidFill>
                  <a:schemeClr val="bg1"/>
                </a:solidFill>
              </a:rPr>
              <a:t>Носители</a:t>
            </a:r>
            <a:r>
              <a:rPr lang="ru-RU" sz="1600" b="1" dirty="0">
                <a:solidFill>
                  <a:schemeClr val="bg1"/>
                </a:solidFill>
              </a:rPr>
              <a:t> и </a:t>
            </a:r>
          </a:p>
          <a:p>
            <a:pPr algn="ctr" eaLnBrk="0" hangingPunct="0"/>
            <a:r>
              <a:rPr lang="ru-RU" sz="1600" b="1" dirty="0">
                <a:solidFill>
                  <a:schemeClr val="bg1"/>
                </a:solidFill>
              </a:rPr>
              <a:t>документация</a:t>
            </a:r>
          </a:p>
          <a:p>
            <a:pPr algn="ctr" eaLnBrk="0" hangingPunct="0"/>
            <a:r>
              <a:rPr lang="ru-RU" sz="1600" b="1" dirty="0">
                <a:solidFill>
                  <a:schemeClr val="bg1"/>
                </a:solidFill>
              </a:rPr>
              <a:t>приобретаются </a:t>
            </a:r>
          </a:p>
          <a:p>
            <a:pPr algn="ctr" eaLnBrk="0" hangingPunct="0"/>
            <a:r>
              <a:rPr lang="ru-RU" sz="1600" b="1" dirty="0">
                <a:solidFill>
                  <a:schemeClr val="bg1"/>
                </a:solidFill>
              </a:rPr>
              <a:t>отдельно.</a:t>
            </a:r>
            <a:r>
              <a:rPr lang="en-US" sz="1600" b="1" dirty="0">
                <a:solidFill>
                  <a:schemeClr val="bg1"/>
                </a:solidFill>
              </a:rPr>
              <a:t> </a:t>
            </a:r>
          </a:p>
          <a:p>
            <a:pPr algn="ctr" eaLnBrk="0" hangingPunct="0"/>
            <a:r>
              <a:rPr lang="en-US" sz="1600" b="1" dirty="0" smtClean="0">
                <a:solidFill>
                  <a:schemeClr val="bg1"/>
                </a:solidFill>
              </a:rPr>
              <a:t>(</a:t>
            </a:r>
            <a:r>
              <a:rPr lang="ru-RU" sz="1600" b="1" dirty="0">
                <a:solidFill>
                  <a:schemeClr val="bg1"/>
                </a:solidFill>
              </a:rPr>
              <a:t>уровни цен) </a:t>
            </a:r>
          </a:p>
          <a:p>
            <a:pPr algn="ctr" eaLnBrk="0" hangingPunct="0"/>
            <a:r>
              <a:rPr lang="ru-RU" sz="1600" b="1" dirty="0">
                <a:solidFill>
                  <a:schemeClr val="bg1"/>
                </a:solidFill>
              </a:rPr>
              <a:t>от объема заказа.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685800" y="1104900"/>
            <a:ext cx="1801812" cy="777875"/>
          </a:xfrm>
          <a:prstGeom prst="rect">
            <a:avLst/>
          </a:prstGeom>
          <a:solidFill>
            <a:schemeClr val="accent2">
              <a:lumMod val="40000"/>
              <a:lumOff val="60000"/>
              <a:alpha val="39999"/>
            </a:schemeClr>
          </a:solidFill>
          <a:ln w="254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lIns="91436" tIns="45718" rIns="91436" bIns="45718" anchor="ctr" anchorCtr="1"/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FPP</a:t>
            </a:r>
            <a:r>
              <a:rPr lang="ru-RU" sz="24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(коробка)</a:t>
            </a:r>
            <a:endParaRPr lang="en-US" sz="2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28600" y="2095500"/>
            <a:ext cx="2889250" cy="1600434"/>
          </a:xfrm>
          <a:prstGeom prst="rect">
            <a:avLst/>
          </a:prstGeom>
          <a:solidFill>
            <a:srgbClr val="FFFF99"/>
          </a:solidFill>
          <a:ln w="381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 lIns="91436" tIns="45718" rIns="91436" bIns="45718" anchor="ctr">
            <a:spAutoFit/>
          </a:bodyPr>
          <a:lstStyle/>
          <a:p>
            <a:pPr algn="ctr" eaLnBrk="0" hangingPunct="0"/>
            <a:r>
              <a:rPr lang="ru-RU" sz="1600" b="1" dirty="0">
                <a:solidFill>
                  <a:srgbClr val="000099"/>
                </a:solidFill>
              </a:rPr>
              <a:t>Красочная упаковка,</a:t>
            </a:r>
          </a:p>
          <a:p>
            <a:pPr algn="ctr" eaLnBrk="0" hangingPunct="0"/>
            <a:r>
              <a:rPr lang="ru-RU" sz="1600" b="1" dirty="0">
                <a:solidFill>
                  <a:srgbClr val="000099"/>
                </a:solidFill>
              </a:rPr>
              <a:t>Носитель, Регистрационная </a:t>
            </a:r>
          </a:p>
          <a:p>
            <a:pPr algn="ctr" eaLnBrk="0" hangingPunct="0"/>
            <a:r>
              <a:rPr lang="ru-RU" sz="1600" b="1" dirty="0">
                <a:solidFill>
                  <a:srgbClr val="000099"/>
                </a:solidFill>
              </a:rPr>
              <a:t>карта, Руководство </a:t>
            </a:r>
          </a:p>
          <a:p>
            <a:pPr algn="ctr" eaLnBrk="0" hangingPunct="0"/>
            <a:r>
              <a:rPr lang="ru-RU" sz="1600" b="1" dirty="0">
                <a:solidFill>
                  <a:srgbClr val="000099"/>
                </a:solidFill>
              </a:rPr>
              <a:t>пользователя*,</a:t>
            </a:r>
          </a:p>
          <a:p>
            <a:pPr algn="ctr" eaLnBrk="0" hangingPunct="0"/>
            <a:r>
              <a:rPr lang="ru-RU" sz="1400" b="1" dirty="0">
                <a:solidFill>
                  <a:srgbClr val="000099"/>
                </a:solidFill>
              </a:rPr>
              <a:t>Лицензионное</a:t>
            </a:r>
            <a:r>
              <a:rPr lang="ru-RU" sz="1600" b="1" dirty="0">
                <a:solidFill>
                  <a:srgbClr val="000099"/>
                </a:solidFill>
              </a:rPr>
              <a:t> Соглашение</a:t>
            </a:r>
            <a:r>
              <a:rPr lang="ru-RU" b="1" dirty="0">
                <a:solidFill>
                  <a:srgbClr val="000099"/>
                </a:solidFill>
              </a:rPr>
              <a:t>*</a:t>
            </a:r>
            <a:r>
              <a:rPr lang="ru-RU" b="1" dirty="0">
                <a:solidFill>
                  <a:srgbClr val="800000"/>
                </a:solidFill>
              </a:rPr>
              <a:t> </a:t>
            </a:r>
          </a:p>
        </p:txBody>
      </p:sp>
      <p:pic>
        <p:nvPicPr>
          <p:cNvPr id="7" name="Picture 4" descr="C:\Users\i-denik\Documents\Dev Tools\VS2008 Datasheets\ProdGuid\TeamSuite_Angl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4076700"/>
            <a:ext cx="1371384" cy="1320500"/>
          </a:xfrm>
          <a:prstGeom prst="rect">
            <a:avLst/>
          </a:prstGeom>
          <a:noFill/>
        </p:spPr>
      </p:pic>
      <p:sp>
        <p:nvSpPr>
          <p:cNvPr id="8" name="AutoShape 7"/>
          <p:cNvSpPr>
            <a:spLocks noChangeArrowheads="1"/>
          </p:cNvSpPr>
          <p:nvPr/>
        </p:nvSpPr>
        <p:spPr bwMode="auto">
          <a:xfrm rot="16200000">
            <a:off x="4021429" y="4246272"/>
            <a:ext cx="1329745" cy="1143000"/>
          </a:xfrm>
          <a:prstGeom prst="rightArrow">
            <a:avLst>
              <a:gd name="adj1" fmla="val 50000"/>
              <a:gd name="adj2" fmla="val 27032"/>
            </a:avLst>
          </a:prstGeom>
          <a:solidFill>
            <a:schemeClr val="hlink">
              <a:alpha val="28999"/>
            </a:schemeClr>
          </a:solidFill>
          <a:ln w="38100">
            <a:solidFill>
              <a:schemeClr val="bg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lIns="91436" tIns="45718" rIns="91436" bIns="45718" anchor="ctr"/>
          <a:lstStyle/>
          <a:p>
            <a:pPr algn="ctr" eaLnBrk="0" hangingPunct="0">
              <a:defRPr/>
            </a:pPr>
            <a:r>
              <a:rPr lang="ru-RU" sz="28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Кол-во</a:t>
            </a:r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auto">
          <a:xfrm rot="5400000">
            <a:off x="5124450" y="4286250"/>
            <a:ext cx="1333500" cy="1219200"/>
          </a:xfrm>
          <a:prstGeom prst="rightArrow">
            <a:avLst>
              <a:gd name="adj1" fmla="val 50000"/>
              <a:gd name="adj2" fmla="val 26989"/>
            </a:avLst>
          </a:prstGeom>
          <a:solidFill>
            <a:schemeClr val="hlink">
              <a:alpha val="28999"/>
            </a:schemeClr>
          </a:solidFill>
          <a:ln w="38100">
            <a:solidFill>
              <a:schemeClr val="bg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lIns="91436" tIns="45718" rIns="91436" bIns="45718" anchor="ctr"/>
          <a:lstStyle/>
          <a:p>
            <a:pPr algn="ctr" eaLnBrk="0" hangingPunct="0">
              <a:defRPr/>
            </a:pPr>
            <a:r>
              <a:rPr lang="ru-RU" sz="28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Цена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9436" y="190500"/>
            <a:ext cx="8382000" cy="1024896"/>
          </a:xfrm>
        </p:spPr>
        <p:txBody>
          <a:bodyPr/>
          <a:lstStyle/>
          <a:p>
            <a:r>
              <a:rPr lang="ru-RU" dirty="0" smtClean="0"/>
              <a:t>Программы корпоративного лицензирования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1409700"/>
            <a:ext cx="7467600" cy="18466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800" b="1" dirty="0" smtClean="0">
                <a:solidFill>
                  <a:schemeClr val="accent6"/>
                </a:solidFill>
              </a:rPr>
              <a:t>Open License </a:t>
            </a:r>
            <a:r>
              <a:rPr lang="en-US" dirty="0" smtClean="0">
                <a:solidFill>
                  <a:schemeClr val="accent6"/>
                </a:solidFill>
              </a:rPr>
              <a:t>– </a:t>
            </a:r>
            <a:r>
              <a:rPr lang="ru-RU" dirty="0" smtClean="0">
                <a:solidFill>
                  <a:schemeClr val="accent6"/>
                </a:solidFill>
              </a:rPr>
              <a:t>единовременная покупка</a:t>
            </a:r>
          </a:p>
          <a:p>
            <a:endParaRPr lang="ru-RU" b="1" dirty="0" smtClean="0">
              <a:solidFill>
                <a:schemeClr val="accent6"/>
              </a:solidFill>
            </a:endParaRPr>
          </a:p>
          <a:p>
            <a:r>
              <a:rPr lang="en-US" sz="2800" b="1" dirty="0" smtClean="0">
                <a:solidFill>
                  <a:schemeClr val="accent6"/>
                </a:solidFill>
              </a:rPr>
              <a:t>Open Value</a:t>
            </a:r>
            <a:r>
              <a:rPr lang="ru-RU" sz="2800" b="1" dirty="0" smtClean="0">
                <a:solidFill>
                  <a:schemeClr val="accent6"/>
                </a:solidFill>
              </a:rPr>
              <a:t> </a:t>
            </a:r>
            <a:r>
              <a:rPr lang="ru-RU" dirty="0" smtClean="0">
                <a:solidFill>
                  <a:schemeClr val="accent6"/>
                </a:solidFill>
              </a:rPr>
              <a:t>– рассрочка </a:t>
            </a:r>
          </a:p>
          <a:p>
            <a:endParaRPr lang="ru-RU" b="1" dirty="0" smtClean="0">
              <a:solidFill>
                <a:schemeClr val="accent6"/>
              </a:solidFill>
            </a:endParaRPr>
          </a:p>
          <a:p>
            <a:r>
              <a:rPr lang="en-US" sz="2800" b="1" dirty="0" smtClean="0">
                <a:solidFill>
                  <a:schemeClr val="accent6"/>
                </a:solidFill>
              </a:rPr>
              <a:t>Open Value Subscription</a:t>
            </a:r>
            <a:r>
              <a:rPr lang="ru-RU" sz="2800" b="1" dirty="0" smtClean="0">
                <a:solidFill>
                  <a:schemeClr val="accent6"/>
                </a:solidFill>
              </a:rPr>
              <a:t> </a:t>
            </a:r>
            <a:r>
              <a:rPr lang="ru-RU" dirty="0" smtClean="0">
                <a:solidFill>
                  <a:schemeClr val="accent6"/>
                </a:solidFill>
              </a:rPr>
              <a:t>– подписка </a:t>
            </a:r>
          </a:p>
        </p:txBody>
      </p:sp>
      <p:pic>
        <p:nvPicPr>
          <p:cNvPr id="5" name="Picture 2" descr="\\nt_server\Document\MARKET\LOGO\Interface\Лого для инета\INTERFACE-ISC_P288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5219700"/>
            <a:ext cx="1066800" cy="282767"/>
          </a:xfrm>
          <a:prstGeom prst="rect">
            <a:avLst/>
          </a:prstGeom>
          <a:noFill/>
        </p:spPr>
      </p:pic>
      <p:pic>
        <p:nvPicPr>
          <p:cNvPr id="6" name="Picture 3" descr="O:\MSлого\GoldCertifiedPartnerLogo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5219700"/>
            <a:ext cx="762000" cy="3048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Text Box 5"/>
          <p:cNvSpPr txBox="1">
            <a:spLocks noChangeArrowheads="1"/>
          </p:cNvSpPr>
          <p:nvPr/>
        </p:nvSpPr>
        <p:spPr bwMode="auto">
          <a:xfrm>
            <a:off x="838200" y="1333500"/>
            <a:ext cx="25463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 smtClean="0">
                <a:solidFill>
                  <a:schemeClr val="accent6"/>
                </a:solidFill>
              </a:rPr>
              <a:t>ПОРЯДОК ОПЛАТЫ:</a:t>
            </a:r>
          </a:p>
        </p:txBody>
      </p:sp>
      <p:sp>
        <p:nvSpPr>
          <p:cNvPr id="37897" name="Rectangle 10"/>
          <p:cNvSpPr>
            <a:spLocks noChangeArrowheads="1"/>
          </p:cNvSpPr>
          <p:nvPr/>
        </p:nvSpPr>
        <p:spPr bwMode="auto">
          <a:xfrm>
            <a:off x="755651" y="1799167"/>
            <a:ext cx="6559549" cy="1643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Aft>
                <a:spcPct val="60000"/>
              </a:spcAft>
              <a:buFontTx/>
              <a:buChar char="•"/>
            </a:pPr>
            <a:r>
              <a:rPr lang="ru-RU" sz="2400" dirty="0" smtClean="0">
                <a:solidFill>
                  <a:schemeClr val="accent6"/>
                </a:solidFill>
              </a:rPr>
              <a:t> в течение 3-х лет равными долями</a:t>
            </a:r>
          </a:p>
          <a:p>
            <a:pPr>
              <a:spcAft>
                <a:spcPct val="60000"/>
              </a:spcAft>
              <a:buFontTx/>
              <a:buChar char="•"/>
            </a:pPr>
            <a:r>
              <a:rPr lang="ru-RU" sz="2400" dirty="0" smtClean="0">
                <a:solidFill>
                  <a:schemeClr val="accent6"/>
                </a:solidFill>
              </a:rPr>
              <a:t> цена фиксируется в соглашении на 3 года</a:t>
            </a:r>
          </a:p>
          <a:p>
            <a:pPr>
              <a:spcAft>
                <a:spcPct val="60000"/>
              </a:spcAft>
              <a:buFontTx/>
              <a:buChar char="•"/>
            </a:pPr>
            <a:r>
              <a:rPr lang="ru-RU" sz="2400" dirty="0" smtClean="0">
                <a:solidFill>
                  <a:schemeClr val="accent6"/>
                </a:solidFill>
              </a:rPr>
              <a:t> без процентов</a:t>
            </a: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389436" y="190500"/>
            <a:ext cx="8382000" cy="51244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71329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700" b="0" i="0" u="none" strike="noStrike" kern="1200" cap="none" spc="-117" normalizeH="0" baseline="0" noProof="0" dirty="0" smtClean="0">
                <a:ln w="3175"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86000">
                      <a:schemeClr val="accent2"/>
                    </a:gs>
                  </a:gsLst>
                  <a:lin ang="5400000" scaled="0"/>
                  <a:tileRect/>
                </a:gradFill>
                <a:effectLst/>
                <a:uLnTx/>
                <a:uFillTx/>
                <a:latin typeface="Segoe UI" pitchFamily="34" charset="0"/>
                <a:ea typeface="+mn-ea"/>
                <a:cs typeface="Arial" charset="0"/>
              </a:rPr>
              <a:t>Рассрочка</a:t>
            </a:r>
          </a:p>
        </p:txBody>
      </p:sp>
      <p:pic>
        <p:nvPicPr>
          <p:cNvPr id="5" name="Picture 2" descr="\\nt_server\Document\MARKET\LOGO\Interface\Лого для инета\INTERFACE-ISC_P288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5219700"/>
            <a:ext cx="1066800" cy="282767"/>
          </a:xfrm>
          <a:prstGeom prst="rect">
            <a:avLst/>
          </a:prstGeom>
          <a:noFill/>
        </p:spPr>
      </p:pic>
      <p:pic>
        <p:nvPicPr>
          <p:cNvPr id="6" name="Picture 3" descr="O:\MSлого\GoldCertifiedPartnerLogo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5219700"/>
            <a:ext cx="762000" cy="3048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89436" y="190500"/>
            <a:ext cx="8382000" cy="51244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71329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700" spc="-117" dirty="0" smtClean="0">
                <a:ln w="3175"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86000">
                      <a:schemeClr val="accent2"/>
                    </a:gs>
                  </a:gsLst>
                  <a:lin ang="5400000" scaled="0"/>
                  <a:tileRect/>
                </a:gradFill>
                <a:latin typeface="Segoe UI" pitchFamily="34" charset="0"/>
                <a:cs typeface="Arial" charset="0"/>
              </a:rPr>
              <a:t>Подписка</a:t>
            </a:r>
            <a:endParaRPr kumimoji="0" lang="ru-RU" sz="3700" b="0" i="0" u="none" strike="noStrike" kern="1200" cap="none" spc="-117" normalizeH="0" baseline="0" noProof="0" dirty="0" smtClean="0">
              <a:ln w="3175">
                <a:noFill/>
              </a:ln>
              <a:gradFill flip="none" rotWithShape="1">
                <a:gsLst>
                  <a:gs pos="0">
                    <a:schemeClr val="accent2"/>
                  </a:gs>
                  <a:gs pos="86000">
                    <a:schemeClr val="accent2"/>
                  </a:gs>
                </a:gsLst>
                <a:lin ang="5400000" scaled="0"/>
                <a:tileRect/>
              </a:gradFill>
              <a:effectLst/>
              <a:uLnTx/>
              <a:uFillTx/>
              <a:latin typeface="Segoe UI" pitchFamily="34" charset="0"/>
              <a:ea typeface="+mn-ea"/>
              <a:cs typeface="Arial" charset="0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838200" y="1333500"/>
            <a:ext cx="25463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 smtClean="0">
                <a:solidFill>
                  <a:schemeClr val="accent6"/>
                </a:solidFill>
              </a:rPr>
              <a:t>ПОРЯДОК ОПЛАТЫ:</a:t>
            </a:r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755651" y="1799167"/>
            <a:ext cx="7550149" cy="2382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Aft>
                <a:spcPct val="60000"/>
              </a:spcAft>
              <a:buFontTx/>
              <a:buChar char="•"/>
            </a:pPr>
            <a:r>
              <a:rPr lang="ru-RU" sz="2400" dirty="0" smtClean="0">
                <a:solidFill>
                  <a:schemeClr val="accent6"/>
                </a:solidFill>
              </a:rPr>
              <a:t> ежегодная арендная плата в годовщину в течение 3-х лет</a:t>
            </a:r>
          </a:p>
          <a:p>
            <a:pPr>
              <a:spcAft>
                <a:spcPct val="60000"/>
              </a:spcAft>
              <a:buFontTx/>
              <a:buChar char="•"/>
            </a:pPr>
            <a:r>
              <a:rPr lang="ru-RU" sz="2400" dirty="0" smtClean="0">
                <a:solidFill>
                  <a:schemeClr val="accent6"/>
                </a:solidFill>
              </a:rPr>
              <a:t> цена фиксируется в соглашении на 3 года на все продукты</a:t>
            </a:r>
          </a:p>
          <a:p>
            <a:pPr>
              <a:spcAft>
                <a:spcPct val="60000"/>
              </a:spcAft>
              <a:buFontTx/>
              <a:buChar char="•"/>
            </a:pPr>
            <a:r>
              <a:rPr lang="ru-RU" sz="2400" dirty="0" smtClean="0">
                <a:solidFill>
                  <a:schemeClr val="accent6"/>
                </a:solidFill>
              </a:rPr>
              <a:t> без процентов</a:t>
            </a:r>
          </a:p>
        </p:txBody>
      </p:sp>
      <p:pic>
        <p:nvPicPr>
          <p:cNvPr id="5" name="Picture 2" descr="\\nt_server\Document\MARKET\LOGO\Interface\Лого для инета\INTERFACE-ISC_P288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5219700"/>
            <a:ext cx="1066800" cy="282767"/>
          </a:xfrm>
          <a:prstGeom prst="rect">
            <a:avLst/>
          </a:prstGeom>
          <a:noFill/>
        </p:spPr>
      </p:pic>
      <p:pic>
        <p:nvPicPr>
          <p:cNvPr id="6" name="Picture 3" descr="O:\MSлого\GoldCertifiedPartnerLogo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5219700"/>
            <a:ext cx="762000" cy="3048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3"/>
          <p:cNvSpPr txBox="1">
            <a:spLocks noChangeArrowheads="1"/>
          </p:cNvSpPr>
          <p:nvPr/>
        </p:nvSpPr>
        <p:spPr bwMode="auto">
          <a:xfrm>
            <a:off x="1331913" y="337344"/>
            <a:ext cx="6553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spc="-117" dirty="0" smtClean="0">
                <a:ln w="3175"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86000">
                      <a:schemeClr val="accent2"/>
                    </a:gs>
                  </a:gsLst>
                  <a:lin ang="5400000" scaled="0"/>
                  <a:tileRect/>
                </a:gradFill>
                <a:latin typeface="Segoe UI" pitchFamily="34" charset="0"/>
                <a:cs typeface="Arial" charset="0"/>
              </a:rPr>
              <a:t>ОСНОВЫ КОРПОРАТИВНОГО ЛИЦЕНЗИРОВАНИЯ </a:t>
            </a:r>
            <a:br>
              <a:rPr lang="ru-RU" sz="2000" spc="-117" dirty="0" smtClean="0">
                <a:ln w="3175"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86000">
                      <a:schemeClr val="accent2"/>
                    </a:gs>
                  </a:gsLst>
                  <a:lin ang="5400000" scaled="0"/>
                  <a:tileRect/>
                </a:gradFill>
                <a:latin typeface="Segoe UI" pitchFamily="34" charset="0"/>
                <a:cs typeface="Arial" charset="0"/>
              </a:rPr>
            </a:br>
            <a:r>
              <a:rPr lang="ru-RU" sz="2000" spc="-117" dirty="0" smtClean="0">
                <a:ln w="3175"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86000">
                      <a:schemeClr val="accent2"/>
                    </a:gs>
                  </a:gsLst>
                  <a:lin ang="5400000" scaled="0"/>
                  <a:tileRect/>
                </a:gradFill>
                <a:latin typeface="Segoe UI" pitchFamily="34" charset="0"/>
                <a:cs typeface="Arial" charset="0"/>
              </a:rPr>
              <a:t>ОРГАНИЗАЦЙИ С РАЗВЕТВЛЕННОЙ СТРУКТУРОЙ</a:t>
            </a:r>
          </a:p>
        </p:txBody>
      </p:sp>
      <p:sp>
        <p:nvSpPr>
          <p:cNvPr id="30724" name="Text Box 6"/>
          <p:cNvSpPr txBox="1">
            <a:spLocks noChangeArrowheads="1"/>
          </p:cNvSpPr>
          <p:nvPr/>
        </p:nvSpPr>
        <p:spPr bwMode="auto">
          <a:xfrm>
            <a:off x="762000" y="2095500"/>
            <a:ext cx="38163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dirty="0" err="1">
                <a:latin typeface="Cambria" pitchFamily="18" charset="0"/>
              </a:rPr>
              <a:t>Аффилированное</a:t>
            </a:r>
            <a:r>
              <a:rPr lang="ru-RU" sz="1600" dirty="0">
                <a:latin typeface="Cambria" pitchFamily="18" charset="0"/>
              </a:rPr>
              <a:t> юридическое лицо (доля участия более 50%) на территории РФ </a:t>
            </a:r>
          </a:p>
        </p:txBody>
      </p:sp>
      <p:sp>
        <p:nvSpPr>
          <p:cNvPr id="30725" name="Text Box 7"/>
          <p:cNvSpPr txBox="1">
            <a:spLocks noChangeArrowheads="1"/>
          </p:cNvSpPr>
          <p:nvPr/>
        </p:nvSpPr>
        <p:spPr bwMode="auto">
          <a:xfrm>
            <a:off x="755651" y="1357313"/>
            <a:ext cx="38893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dirty="0">
                <a:latin typeface="Cambria" pitchFamily="18" charset="0"/>
              </a:rPr>
              <a:t>Филиалы и представительства без образования юридического лица </a:t>
            </a:r>
          </a:p>
        </p:txBody>
      </p:sp>
      <p:sp>
        <p:nvSpPr>
          <p:cNvPr id="30726" name="Text Box 8"/>
          <p:cNvSpPr txBox="1">
            <a:spLocks noChangeArrowheads="1"/>
          </p:cNvSpPr>
          <p:nvPr/>
        </p:nvSpPr>
        <p:spPr bwMode="auto">
          <a:xfrm>
            <a:off x="685800" y="3619500"/>
            <a:ext cx="38163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dirty="0" err="1">
                <a:latin typeface="Cambria" pitchFamily="18" charset="0"/>
              </a:rPr>
              <a:t>Неаффилированное</a:t>
            </a:r>
            <a:r>
              <a:rPr lang="ru-RU" sz="1600" dirty="0">
                <a:latin typeface="Cambria" pitchFamily="18" charset="0"/>
              </a:rPr>
              <a:t> юридическое лицо (доля участия менее 50%) </a:t>
            </a:r>
          </a:p>
        </p:txBody>
      </p:sp>
      <p:sp>
        <p:nvSpPr>
          <p:cNvPr id="30727" name="AutoShape 9"/>
          <p:cNvSpPr>
            <a:spLocks/>
          </p:cNvSpPr>
          <p:nvPr/>
        </p:nvSpPr>
        <p:spPr bwMode="auto">
          <a:xfrm>
            <a:off x="4572000" y="1638300"/>
            <a:ext cx="431800" cy="1140354"/>
          </a:xfrm>
          <a:prstGeom prst="rightBrace">
            <a:avLst>
              <a:gd name="adj1" fmla="val 2640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mbria" pitchFamily="18" charset="0"/>
            </a:endParaRPr>
          </a:p>
        </p:txBody>
      </p:sp>
      <p:sp>
        <p:nvSpPr>
          <p:cNvPr id="30728" name="Text Box 10"/>
          <p:cNvSpPr txBox="1">
            <a:spLocks noChangeArrowheads="1"/>
          </p:cNvSpPr>
          <p:nvPr/>
        </p:nvSpPr>
        <p:spPr bwMode="auto">
          <a:xfrm>
            <a:off x="5003800" y="1537229"/>
            <a:ext cx="280828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>
                <a:solidFill>
                  <a:srgbClr val="CC0000"/>
                </a:solidFill>
                <a:latin typeface="Cambria" pitchFamily="18" charset="0"/>
              </a:rPr>
              <a:t>Можно включить в одно лицензионное соглашение</a:t>
            </a:r>
          </a:p>
        </p:txBody>
      </p:sp>
      <p:sp>
        <p:nvSpPr>
          <p:cNvPr id="30729" name="Text Box 11"/>
          <p:cNvSpPr txBox="1">
            <a:spLocks noChangeArrowheads="1"/>
          </p:cNvSpPr>
          <p:nvPr/>
        </p:nvSpPr>
        <p:spPr bwMode="auto">
          <a:xfrm>
            <a:off x="755650" y="4329907"/>
            <a:ext cx="38163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dirty="0">
                <a:latin typeface="Cambria" pitchFamily="18" charset="0"/>
              </a:rPr>
              <a:t>Подразделения и </a:t>
            </a:r>
            <a:r>
              <a:rPr lang="ru-RU" sz="1600" dirty="0" err="1">
                <a:latin typeface="Cambria" pitchFamily="18" charset="0"/>
              </a:rPr>
              <a:t>аффилированные</a:t>
            </a:r>
            <a:r>
              <a:rPr lang="ru-RU" sz="1600" dirty="0">
                <a:latin typeface="Cambria" pitchFamily="18" charset="0"/>
              </a:rPr>
              <a:t> лица, лицензирующееся на разных условиях</a:t>
            </a:r>
          </a:p>
        </p:txBody>
      </p:sp>
      <p:sp>
        <p:nvSpPr>
          <p:cNvPr id="30730" name="AutoShape 12"/>
          <p:cNvSpPr>
            <a:spLocks/>
          </p:cNvSpPr>
          <p:nvPr/>
        </p:nvSpPr>
        <p:spPr bwMode="auto">
          <a:xfrm>
            <a:off x="4572000" y="3771901"/>
            <a:ext cx="431800" cy="1143000"/>
          </a:xfrm>
          <a:prstGeom prst="rightBrace">
            <a:avLst>
              <a:gd name="adj1" fmla="val 3057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mbria" pitchFamily="18" charset="0"/>
            </a:endParaRPr>
          </a:p>
        </p:txBody>
      </p:sp>
      <p:sp>
        <p:nvSpPr>
          <p:cNvPr id="30731" name="Text Box 13"/>
          <p:cNvSpPr txBox="1">
            <a:spLocks noChangeArrowheads="1"/>
          </p:cNvSpPr>
          <p:nvPr/>
        </p:nvSpPr>
        <p:spPr bwMode="auto">
          <a:xfrm>
            <a:off x="5148264" y="3877469"/>
            <a:ext cx="280828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>
                <a:solidFill>
                  <a:srgbClr val="CC0000"/>
                </a:solidFill>
                <a:latin typeface="Cambria" pitchFamily="18" charset="0"/>
              </a:rPr>
              <a:t>Нельзя включить в одно лицензионное соглашение</a:t>
            </a:r>
          </a:p>
        </p:txBody>
      </p:sp>
      <p:pic>
        <p:nvPicPr>
          <p:cNvPr id="11" name="Picture 2" descr="\\nt_server\Document\MARKET\LOGO\Interface\Лого для инета\INTERFACE-ISC_P288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5219700"/>
            <a:ext cx="1066800" cy="282767"/>
          </a:xfrm>
          <a:prstGeom prst="rect">
            <a:avLst/>
          </a:prstGeom>
          <a:noFill/>
        </p:spPr>
      </p:pic>
      <p:pic>
        <p:nvPicPr>
          <p:cNvPr id="12" name="Picture 3" descr="O:\MSлого\GoldCertifiedPartnerLogo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5219700"/>
            <a:ext cx="762000" cy="3048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ctangle 2"/>
          <p:cNvSpPr>
            <a:spLocks noGrp="1" noChangeArrowheads="1"/>
          </p:cNvSpPr>
          <p:nvPr>
            <p:ph type="title"/>
          </p:nvPr>
        </p:nvSpPr>
        <p:spPr>
          <a:xfrm>
            <a:off x="389436" y="190500"/>
            <a:ext cx="8382000" cy="443198"/>
          </a:xfrm>
        </p:spPr>
        <p:txBody>
          <a:bodyPr/>
          <a:lstStyle/>
          <a:p>
            <a:pPr algn="ctr" eaLnBrk="1" hangingPunct="1"/>
            <a:r>
              <a:rPr lang="en-US" sz="3200" dirty="0" smtClean="0"/>
              <a:t>SA </a:t>
            </a:r>
            <a:r>
              <a:rPr lang="ru-RU" sz="3200" dirty="0" smtClean="0"/>
              <a:t>для </a:t>
            </a:r>
            <a:r>
              <a:rPr lang="en-US" sz="3200" dirty="0" smtClean="0"/>
              <a:t>Visual Studio – </a:t>
            </a:r>
            <a:r>
              <a:rPr lang="ru-RU" sz="3200" dirty="0" smtClean="0"/>
              <a:t>это подписка </a:t>
            </a:r>
            <a:r>
              <a:rPr lang="en-US" sz="3200" dirty="0" smtClean="0"/>
              <a:t>MSDN</a:t>
            </a:r>
            <a:endParaRPr lang="en-US" sz="2400" dirty="0" smtClean="0"/>
          </a:p>
        </p:txBody>
      </p:sp>
      <p:pic>
        <p:nvPicPr>
          <p:cNvPr id="70" name="Picture 3" descr="Gel - Gel3 rectangles blu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692151"/>
            <a:ext cx="2724150" cy="460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981292" y="1773239"/>
            <a:ext cx="2435508" cy="312340"/>
            <a:chOff x="3161" y="1516"/>
            <a:chExt cx="2130" cy="282"/>
          </a:xfrm>
        </p:grpSpPr>
        <p:pic>
          <p:nvPicPr>
            <p:cNvPr id="72" name="Picture 5" descr="GEL Rounded Rectangle steel gray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161" y="1516"/>
              <a:ext cx="2130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</p:pic>
        <p:sp>
          <p:nvSpPr>
            <p:cNvPr id="73" name="Text Box 6"/>
            <p:cNvSpPr txBox="1">
              <a:spLocks noChangeArrowheads="1"/>
            </p:cNvSpPr>
            <p:nvPr/>
          </p:nvSpPr>
          <p:spPr bwMode="auto">
            <a:xfrm>
              <a:off x="3275" y="1532"/>
              <a:ext cx="1902" cy="250"/>
            </a:xfrm>
            <a:prstGeom prst="rect">
              <a:avLst/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 anchorCtr="1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cs typeface="Arial" pitchFamily="34" charset="0"/>
                </a:rPr>
                <a:t>Operating Systems</a:t>
              </a:r>
            </a:p>
          </p:txBody>
        </p:sp>
      </p:grpSp>
      <p:grpSp>
        <p:nvGrpSpPr>
          <p:cNvPr id="3" name="Group 22"/>
          <p:cNvGrpSpPr>
            <a:grpSpLocks/>
          </p:cNvGrpSpPr>
          <p:nvPr/>
        </p:nvGrpSpPr>
        <p:grpSpPr bwMode="auto">
          <a:xfrm>
            <a:off x="4978117" y="2349501"/>
            <a:ext cx="2435508" cy="312340"/>
            <a:chOff x="3161" y="1516"/>
            <a:chExt cx="2130" cy="282"/>
          </a:xfrm>
        </p:grpSpPr>
        <p:pic>
          <p:nvPicPr>
            <p:cNvPr id="75" name="Picture 23" descr="GEL Rounded Rectangle steel gray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161" y="1516"/>
              <a:ext cx="2130" cy="282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76" name="Text Box 24"/>
            <p:cNvSpPr txBox="1">
              <a:spLocks noChangeArrowheads="1"/>
            </p:cNvSpPr>
            <p:nvPr/>
          </p:nvSpPr>
          <p:spPr bwMode="auto">
            <a:xfrm>
              <a:off x="3275" y="1532"/>
              <a:ext cx="1902" cy="250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cs typeface="Arial" pitchFamily="34" charset="0"/>
                </a:rPr>
                <a:t>Microsoft SQL Server</a:t>
              </a:r>
            </a:p>
          </p:txBody>
        </p:sp>
      </p:grpSp>
      <p:pic>
        <p:nvPicPr>
          <p:cNvPr id="77" name="Picture 28" descr="Gel - Gel3 rectangles blu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6541" y="712789"/>
            <a:ext cx="2649259" cy="465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oup 29"/>
          <p:cNvGrpSpPr>
            <a:grpSpLocks/>
          </p:cNvGrpSpPr>
          <p:nvPr/>
        </p:nvGrpSpPr>
        <p:grpSpPr bwMode="auto">
          <a:xfrm>
            <a:off x="1988853" y="2582862"/>
            <a:ext cx="2435509" cy="312341"/>
            <a:chOff x="3161" y="1516"/>
            <a:chExt cx="2130" cy="282"/>
          </a:xfrm>
        </p:grpSpPr>
        <p:pic>
          <p:nvPicPr>
            <p:cNvPr id="79" name="Picture 30" descr="GEL Rounded Rectangle steel gray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161" y="1516"/>
              <a:ext cx="2130" cy="282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80" name="Text Box 31"/>
            <p:cNvSpPr txBox="1">
              <a:spLocks noChangeArrowheads="1"/>
            </p:cNvSpPr>
            <p:nvPr/>
          </p:nvSpPr>
          <p:spPr bwMode="auto">
            <a:xfrm>
              <a:off x="3275" y="1552"/>
              <a:ext cx="1902" cy="210"/>
            </a:xfrm>
            <a:prstGeom prst="rect">
              <a:avLst/>
            </a:prstGeom>
            <a:solidFill>
              <a:srgbClr val="FFC000"/>
            </a:solidFill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pPr algn="ctr"/>
              <a:r>
                <a:rPr lang="en-US" sz="1200" b="1" dirty="0">
                  <a:solidFill>
                    <a:srgbClr val="000000"/>
                  </a:solidFill>
                  <a:cs typeface="Arial" pitchFamily="34" charset="0"/>
                </a:rPr>
                <a:t>Microsoft Office </a:t>
              </a:r>
              <a:r>
                <a:rPr lang="en-US" sz="1200" b="1" dirty="0" smtClean="0">
                  <a:solidFill>
                    <a:srgbClr val="000000"/>
                  </a:solidFill>
                  <a:cs typeface="Arial" pitchFamily="34" charset="0"/>
                </a:rPr>
                <a:t>2007*</a:t>
              </a:r>
              <a:endParaRPr lang="en-US" sz="1200" b="1" dirty="0">
                <a:solidFill>
                  <a:srgbClr val="000000"/>
                </a:solidFill>
                <a:cs typeface="Arial" pitchFamily="34" charset="0"/>
              </a:endParaRPr>
            </a:p>
          </p:txBody>
        </p:sp>
      </p:grpSp>
      <p:grpSp>
        <p:nvGrpSpPr>
          <p:cNvPr id="5" name="Group 32"/>
          <p:cNvGrpSpPr>
            <a:grpSpLocks/>
          </p:cNvGrpSpPr>
          <p:nvPr/>
        </p:nvGrpSpPr>
        <p:grpSpPr bwMode="auto">
          <a:xfrm>
            <a:off x="1992028" y="1773239"/>
            <a:ext cx="2435509" cy="312340"/>
            <a:chOff x="3161" y="1516"/>
            <a:chExt cx="2130" cy="282"/>
          </a:xfrm>
        </p:grpSpPr>
        <p:pic>
          <p:nvPicPr>
            <p:cNvPr id="82" name="Picture 33" descr="GEL Rounded Rectangle steel gray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161" y="1516"/>
              <a:ext cx="2130" cy="282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pic>
        <p:sp>
          <p:nvSpPr>
            <p:cNvPr id="83" name="Text Box 34"/>
            <p:cNvSpPr txBox="1">
              <a:spLocks noChangeArrowheads="1"/>
            </p:cNvSpPr>
            <p:nvPr/>
          </p:nvSpPr>
          <p:spPr bwMode="auto">
            <a:xfrm>
              <a:off x="3275" y="1532"/>
              <a:ext cx="1902" cy="250"/>
            </a:xfrm>
            <a:prstGeom prst="rect">
              <a:avLst/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 anchorCtr="1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Arial" charset="0"/>
                  <a:cs typeface="Arial" pitchFamily="34" charset="0"/>
                </a:rPr>
                <a:t>Operating</a:t>
              </a:r>
              <a:r>
                <a:rPr lang="en-US" sz="1200" b="1" dirty="0">
                  <a:solidFill>
                    <a:srgbClr val="000000"/>
                  </a:solidFill>
                  <a:latin typeface="Arial" charset="0"/>
                  <a:cs typeface="Arial" pitchFamily="34" charset="0"/>
                </a:rPr>
                <a:t> </a:t>
              </a:r>
              <a:r>
                <a:rPr lang="en-US" sz="1200" b="1" dirty="0">
                  <a:solidFill>
                    <a:schemeClr val="bg1"/>
                  </a:solidFill>
                  <a:latin typeface="Arial" charset="0"/>
                  <a:cs typeface="Arial" pitchFamily="34" charset="0"/>
                </a:rPr>
                <a:t>Systems</a:t>
              </a:r>
            </a:p>
          </p:txBody>
        </p:sp>
      </p:grpSp>
      <p:grpSp>
        <p:nvGrpSpPr>
          <p:cNvPr id="6" name="Group 50"/>
          <p:cNvGrpSpPr>
            <a:grpSpLocks/>
          </p:cNvGrpSpPr>
          <p:nvPr/>
        </p:nvGrpSpPr>
        <p:grpSpPr bwMode="auto">
          <a:xfrm>
            <a:off x="1988853" y="2178051"/>
            <a:ext cx="2435509" cy="312340"/>
            <a:chOff x="3161" y="1516"/>
            <a:chExt cx="2130" cy="282"/>
          </a:xfrm>
        </p:grpSpPr>
        <p:pic>
          <p:nvPicPr>
            <p:cNvPr id="85" name="Picture 51" descr="GEL Rounded Rectangle steel gray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161" y="1516"/>
              <a:ext cx="2130" cy="282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86" name="Text Box 52"/>
            <p:cNvSpPr txBox="1">
              <a:spLocks noChangeArrowheads="1"/>
            </p:cNvSpPr>
            <p:nvPr/>
          </p:nvSpPr>
          <p:spPr bwMode="auto">
            <a:xfrm>
              <a:off x="3275" y="1532"/>
              <a:ext cx="1902" cy="250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cs typeface="Arial" pitchFamily="34" charset="0"/>
                </a:rPr>
                <a:t>Windows Server System</a:t>
              </a:r>
            </a:p>
          </p:txBody>
        </p:sp>
      </p:grpSp>
      <p:sp>
        <p:nvSpPr>
          <p:cNvPr id="87" name="Text Box 56"/>
          <p:cNvSpPr txBox="1">
            <a:spLocks noChangeArrowheads="1"/>
          </p:cNvSpPr>
          <p:nvPr/>
        </p:nvSpPr>
        <p:spPr bwMode="auto">
          <a:xfrm>
            <a:off x="2438400" y="952500"/>
            <a:ext cx="1557103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MSDN</a:t>
            </a:r>
            <a:r>
              <a:rPr lang="en-US" b="1" dirty="0">
                <a:solidFill>
                  <a:schemeClr val="bg2"/>
                </a:solidFill>
                <a:cs typeface="Arial" pitchFamily="34" charset="0"/>
              </a:rPr>
              <a:t> </a:t>
            </a:r>
            <a:r>
              <a:rPr lang="en-US" sz="2000" b="1" dirty="0">
                <a:solidFill>
                  <a:srgbClr val="F8B32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Premium</a:t>
            </a:r>
          </a:p>
        </p:txBody>
      </p:sp>
      <p:sp>
        <p:nvSpPr>
          <p:cNvPr id="88" name="Text Box 57"/>
          <p:cNvSpPr txBox="1">
            <a:spLocks noChangeArrowheads="1"/>
          </p:cNvSpPr>
          <p:nvPr/>
        </p:nvSpPr>
        <p:spPr bwMode="auto">
          <a:xfrm>
            <a:off x="5288399" y="981075"/>
            <a:ext cx="1841064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MSDN </a:t>
            </a:r>
            <a:r>
              <a:rPr lang="en-US" sz="2000" b="1" dirty="0">
                <a:solidFill>
                  <a:srgbClr val="F8B32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Professional</a:t>
            </a:r>
          </a:p>
        </p:txBody>
      </p:sp>
      <p:sp>
        <p:nvSpPr>
          <p:cNvPr id="89" name="Rectangle 67"/>
          <p:cNvSpPr>
            <a:spLocks noChangeArrowheads="1"/>
          </p:cNvSpPr>
          <p:nvPr/>
        </p:nvSpPr>
        <p:spPr bwMode="auto">
          <a:xfrm>
            <a:off x="2000250" y="2133600"/>
            <a:ext cx="5448300" cy="729241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7" name="Group 82"/>
          <p:cNvGrpSpPr/>
          <p:nvPr/>
        </p:nvGrpSpPr>
        <p:grpSpPr>
          <a:xfrm>
            <a:off x="1981200" y="3771900"/>
            <a:ext cx="2435509" cy="1371600"/>
            <a:chOff x="1981200" y="4038600"/>
            <a:chExt cx="2478088" cy="1981439"/>
          </a:xfrm>
        </p:grpSpPr>
        <p:grpSp>
          <p:nvGrpSpPr>
            <p:cNvPr id="8" name="Group 35"/>
            <p:cNvGrpSpPr>
              <a:grpSpLocks/>
            </p:cNvGrpSpPr>
            <p:nvPr/>
          </p:nvGrpSpPr>
          <p:grpSpPr bwMode="auto">
            <a:xfrm>
              <a:off x="1981200" y="4038600"/>
              <a:ext cx="2478088" cy="385134"/>
              <a:chOff x="3161" y="1516"/>
              <a:chExt cx="2130" cy="282"/>
            </a:xfrm>
          </p:grpSpPr>
          <p:pic>
            <p:nvPicPr>
              <p:cNvPr id="107" name="Picture 36" descr="GEL Rounded Rectangle steel gray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161" y="1516"/>
                <a:ext cx="2130" cy="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8" name="Text Box 37"/>
              <p:cNvSpPr txBox="1">
                <a:spLocks noChangeArrowheads="1"/>
              </p:cNvSpPr>
              <p:nvPr/>
            </p:nvSpPr>
            <p:spPr bwMode="auto">
              <a:xfrm>
                <a:off x="3275" y="1552"/>
                <a:ext cx="1902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 anchorCtr="1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rgbClr val="000000"/>
                    </a:solidFill>
                    <a:cs typeface="Arial" pitchFamily="34" charset="0"/>
                  </a:rPr>
                  <a:t>MSDN Library</a:t>
                </a:r>
              </a:p>
            </p:txBody>
          </p:sp>
        </p:grpSp>
        <p:grpSp>
          <p:nvGrpSpPr>
            <p:cNvPr id="9" name="Group 38"/>
            <p:cNvGrpSpPr>
              <a:grpSpLocks/>
            </p:cNvGrpSpPr>
            <p:nvPr/>
          </p:nvGrpSpPr>
          <p:grpSpPr bwMode="auto">
            <a:xfrm>
              <a:off x="1981200" y="4419600"/>
              <a:ext cx="2478088" cy="308934"/>
              <a:chOff x="3161" y="1516"/>
              <a:chExt cx="2130" cy="282"/>
            </a:xfrm>
          </p:grpSpPr>
          <p:pic>
            <p:nvPicPr>
              <p:cNvPr id="105" name="Picture 39" descr="GEL Rounded Rectangle steel gray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3161" y="1516"/>
                <a:ext cx="2130" cy="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6" name="Text Box 40"/>
              <p:cNvSpPr txBox="1">
                <a:spLocks noChangeArrowheads="1"/>
              </p:cNvSpPr>
              <p:nvPr/>
            </p:nvSpPr>
            <p:spPr bwMode="auto">
              <a:xfrm>
                <a:off x="3275" y="1552"/>
                <a:ext cx="1902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 anchorCtr="1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rgbClr val="000000"/>
                    </a:solidFill>
                    <a:cs typeface="Arial" pitchFamily="34" charset="0"/>
                  </a:rPr>
                  <a:t>Technical Phone Support</a:t>
                </a:r>
              </a:p>
            </p:txBody>
          </p:sp>
        </p:grpSp>
        <p:grpSp>
          <p:nvGrpSpPr>
            <p:cNvPr id="10" name="Group 41"/>
            <p:cNvGrpSpPr>
              <a:grpSpLocks/>
            </p:cNvGrpSpPr>
            <p:nvPr/>
          </p:nvGrpSpPr>
          <p:grpSpPr bwMode="auto">
            <a:xfrm>
              <a:off x="1981200" y="5029199"/>
              <a:ext cx="2478088" cy="500648"/>
              <a:chOff x="3161" y="1516"/>
              <a:chExt cx="2130" cy="457"/>
            </a:xfrm>
          </p:grpSpPr>
          <p:pic>
            <p:nvPicPr>
              <p:cNvPr id="103" name="Picture 42" descr="GEL Rounded Rectangle steel gray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3161" y="1516"/>
                <a:ext cx="2130" cy="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4" name="Text Box 43"/>
              <p:cNvSpPr txBox="1">
                <a:spLocks noChangeArrowheads="1"/>
              </p:cNvSpPr>
              <p:nvPr/>
            </p:nvSpPr>
            <p:spPr bwMode="auto">
              <a:xfrm>
                <a:off x="3276" y="1552"/>
                <a:ext cx="1900" cy="4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 anchorCtr="1">
                <a:spAutoFit/>
              </a:bodyPr>
              <a:lstStyle/>
              <a:p>
                <a:pPr algn="ctr"/>
                <a:r>
                  <a:rPr lang="en-US" sz="1200" b="1" dirty="0" smtClean="0">
                    <a:solidFill>
                      <a:srgbClr val="000000"/>
                    </a:solidFill>
                    <a:cs typeface="Arial" pitchFamily="34" charset="0"/>
                  </a:rPr>
                  <a:t>Visual Source Safe</a:t>
                </a:r>
              </a:p>
              <a:p>
                <a:pPr algn="ctr"/>
                <a:endParaRPr lang="en-US" sz="1200" b="1" dirty="0">
                  <a:solidFill>
                    <a:srgbClr val="000000"/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11" name="Group 44"/>
            <p:cNvGrpSpPr>
              <a:grpSpLocks/>
            </p:cNvGrpSpPr>
            <p:nvPr/>
          </p:nvGrpSpPr>
          <p:grpSpPr bwMode="auto">
            <a:xfrm>
              <a:off x="1981200" y="5334000"/>
              <a:ext cx="2478088" cy="308933"/>
              <a:chOff x="3161" y="1516"/>
              <a:chExt cx="2130" cy="282"/>
            </a:xfrm>
          </p:grpSpPr>
          <p:pic>
            <p:nvPicPr>
              <p:cNvPr id="101" name="Picture 45" descr="GEL Rounded Rectangle steel gray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3161" y="1516"/>
                <a:ext cx="2130" cy="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2" name="Text Box 46"/>
              <p:cNvSpPr txBox="1">
                <a:spLocks noChangeArrowheads="1"/>
              </p:cNvSpPr>
              <p:nvPr/>
            </p:nvSpPr>
            <p:spPr bwMode="auto">
              <a:xfrm>
                <a:off x="3275" y="1552"/>
                <a:ext cx="1902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 anchorCtr="1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rgbClr val="000000"/>
                    </a:solidFill>
                    <a:cs typeface="Arial" pitchFamily="34" charset="0"/>
                  </a:rPr>
                  <a:t>MSDN Online Concierge</a:t>
                </a:r>
              </a:p>
            </p:txBody>
          </p:sp>
        </p:grpSp>
        <p:grpSp>
          <p:nvGrpSpPr>
            <p:cNvPr id="12" name="Group 47"/>
            <p:cNvGrpSpPr>
              <a:grpSpLocks/>
            </p:cNvGrpSpPr>
            <p:nvPr/>
          </p:nvGrpSpPr>
          <p:grpSpPr bwMode="auto">
            <a:xfrm>
              <a:off x="1981200" y="5638801"/>
              <a:ext cx="2478088" cy="381238"/>
              <a:chOff x="3161" y="1516"/>
              <a:chExt cx="2130" cy="348"/>
            </a:xfrm>
          </p:grpSpPr>
          <p:pic>
            <p:nvPicPr>
              <p:cNvPr id="99" name="Picture 48" descr="GEL Rounded Rectangle steel gray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161" y="1516"/>
                <a:ext cx="2130" cy="3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0" name="Text Box 49"/>
              <p:cNvSpPr txBox="1">
                <a:spLocks noChangeArrowheads="1"/>
              </p:cNvSpPr>
              <p:nvPr/>
            </p:nvSpPr>
            <p:spPr bwMode="auto">
              <a:xfrm>
                <a:off x="3275" y="1552"/>
                <a:ext cx="1902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 anchorCtr="1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rgbClr val="000000"/>
                    </a:solidFill>
                    <a:cs typeface="Arial" pitchFamily="34" charset="0"/>
                  </a:rPr>
                  <a:t>Early Access to Betas/CTPs</a:t>
                </a:r>
              </a:p>
            </p:txBody>
          </p:sp>
        </p:grpSp>
        <p:grpSp>
          <p:nvGrpSpPr>
            <p:cNvPr id="13" name="Group 53"/>
            <p:cNvGrpSpPr>
              <a:grpSpLocks/>
            </p:cNvGrpSpPr>
            <p:nvPr/>
          </p:nvGrpSpPr>
          <p:grpSpPr bwMode="auto">
            <a:xfrm>
              <a:off x="1981200" y="4724400"/>
              <a:ext cx="2478088" cy="308933"/>
              <a:chOff x="3161" y="1516"/>
              <a:chExt cx="2130" cy="282"/>
            </a:xfrm>
          </p:grpSpPr>
          <p:pic>
            <p:nvPicPr>
              <p:cNvPr id="97" name="Picture 54" descr="GEL Rounded Rectangle steel gray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3161" y="1516"/>
                <a:ext cx="2130" cy="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8" name="Text Box 55"/>
              <p:cNvSpPr txBox="1">
                <a:spLocks noChangeArrowheads="1"/>
              </p:cNvSpPr>
              <p:nvPr/>
            </p:nvSpPr>
            <p:spPr bwMode="auto">
              <a:xfrm>
                <a:off x="3275" y="1552"/>
                <a:ext cx="1902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 anchorCtr="1">
                <a:spAutoFit/>
              </a:bodyPr>
              <a:lstStyle/>
              <a:p>
                <a:pPr algn="ctr"/>
                <a:r>
                  <a:rPr lang="en-US" sz="1200" b="1">
                    <a:solidFill>
                      <a:srgbClr val="000000"/>
                    </a:solidFill>
                    <a:cs typeface="Arial" pitchFamily="34" charset="0"/>
                  </a:rPr>
                  <a:t>Secure Download Area</a:t>
                </a:r>
              </a:p>
            </p:txBody>
          </p:sp>
        </p:grpSp>
      </p:grpSp>
      <p:pic>
        <p:nvPicPr>
          <p:cNvPr id="110" name="Picture 36" descr="GEL Rounded Rectangle steel gray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023778" y="3048000"/>
            <a:ext cx="2435509" cy="4953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111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057400" y="3009900"/>
            <a:ext cx="538003" cy="449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14" name="Group 83"/>
          <p:cNvGrpSpPr/>
          <p:nvPr/>
        </p:nvGrpSpPr>
        <p:grpSpPr>
          <a:xfrm>
            <a:off x="4953000" y="3009900"/>
            <a:ext cx="2435509" cy="1673166"/>
            <a:chOff x="1981200" y="4038600"/>
            <a:chExt cx="2478088" cy="1981439"/>
          </a:xfrm>
        </p:grpSpPr>
        <p:grpSp>
          <p:nvGrpSpPr>
            <p:cNvPr id="15" name="Group 35"/>
            <p:cNvGrpSpPr>
              <a:grpSpLocks/>
            </p:cNvGrpSpPr>
            <p:nvPr/>
          </p:nvGrpSpPr>
          <p:grpSpPr bwMode="auto">
            <a:xfrm>
              <a:off x="1981200" y="4038600"/>
              <a:ext cx="2478088" cy="385134"/>
              <a:chOff x="3161" y="1516"/>
              <a:chExt cx="2130" cy="282"/>
            </a:xfrm>
          </p:grpSpPr>
          <p:pic>
            <p:nvPicPr>
              <p:cNvPr id="129" name="Picture 36" descr="GEL Rounded Rectangle steel gray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3161" y="1516"/>
                <a:ext cx="2130" cy="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30" name="Text Box 37"/>
              <p:cNvSpPr txBox="1">
                <a:spLocks noChangeArrowheads="1"/>
              </p:cNvSpPr>
              <p:nvPr/>
            </p:nvSpPr>
            <p:spPr bwMode="auto">
              <a:xfrm>
                <a:off x="3275" y="1552"/>
                <a:ext cx="1902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 anchorCtr="1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rgbClr val="000000"/>
                    </a:solidFill>
                    <a:cs typeface="Arial" pitchFamily="34" charset="0"/>
                  </a:rPr>
                  <a:t>MSDN Library</a:t>
                </a:r>
              </a:p>
            </p:txBody>
          </p:sp>
        </p:grpSp>
        <p:grpSp>
          <p:nvGrpSpPr>
            <p:cNvPr id="16" name="Group 38"/>
            <p:cNvGrpSpPr>
              <a:grpSpLocks/>
            </p:cNvGrpSpPr>
            <p:nvPr/>
          </p:nvGrpSpPr>
          <p:grpSpPr bwMode="auto">
            <a:xfrm>
              <a:off x="1981200" y="4419600"/>
              <a:ext cx="2478088" cy="308934"/>
              <a:chOff x="3161" y="1516"/>
              <a:chExt cx="2130" cy="282"/>
            </a:xfrm>
          </p:grpSpPr>
          <p:pic>
            <p:nvPicPr>
              <p:cNvPr id="127" name="Picture 39" descr="GEL Rounded Rectangle steel gray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161" y="1516"/>
                <a:ext cx="2130" cy="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28" name="Text Box 40"/>
              <p:cNvSpPr txBox="1">
                <a:spLocks noChangeArrowheads="1"/>
              </p:cNvSpPr>
              <p:nvPr/>
            </p:nvSpPr>
            <p:spPr bwMode="auto">
              <a:xfrm>
                <a:off x="3275" y="1552"/>
                <a:ext cx="1902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 anchorCtr="1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rgbClr val="000000"/>
                    </a:solidFill>
                    <a:cs typeface="Arial" pitchFamily="34" charset="0"/>
                  </a:rPr>
                  <a:t>Technical Phone Support</a:t>
                </a:r>
              </a:p>
            </p:txBody>
          </p:sp>
        </p:grpSp>
        <p:grpSp>
          <p:nvGrpSpPr>
            <p:cNvPr id="17" name="Group 41"/>
            <p:cNvGrpSpPr>
              <a:grpSpLocks/>
            </p:cNvGrpSpPr>
            <p:nvPr/>
          </p:nvGrpSpPr>
          <p:grpSpPr bwMode="auto">
            <a:xfrm>
              <a:off x="1981200" y="5029202"/>
              <a:ext cx="2478088" cy="316603"/>
              <a:chOff x="3161" y="1516"/>
              <a:chExt cx="2130" cy="289"/>
            </a:xfrm>
          </p:grpSpPr>
          <p:pic>
            <p:nvPicPr>
              <p:cNvPr id="125" name="Picture 42" descr="GEL Rounded Rectangle steel gray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161" y="1516"/>
                <a:ext cx="2130" cy="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26" name="Text Box 43"/>
              <p:cNvSpPr txBox="1">
                <a:spLocks noChangeArrowheads="1"/>
              </p:cNvSpPr>
              <p:nvPr/>
            </p:nvSpPr>
            <p:spPr bwMode="auto">
              <a:xfrm>
                <a:off x="3276" y="1552"/>
                <a:ext cx="1900" cy="2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 anchorCtr="1">
                <a:spAutoFit/>
              </a:bodyPr>
              <a:lstStyle/>
              <a:p>
                <a:pPr algn="ctr"/>
                <a:r>
                  <a:rPr lang="en-US" sz="1200" b="1" dirty="0" smtClean="0">
                    <a:solidFill>
                      <a:srgbClr val="000000"/>
                    </a:solidFill>
                    <a:cs typeface="Arial" pitchFamily="34" charset="0"/>
                  </a:rPr>
                  <a:t>Visual Source Safe</a:t>
                </a:r>
                <a:endParaRPr lang="en-US" sz="1200" b="1" dirty="0">
                  <a:solidFill>
                    <a:srgbClr val="000000"/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18" name="Group 44"/>
            <p:cNvGrpSpPr>
              <a:grpSpLocks/>
            </p:cNvGrpSpPr>
            <p:nvPr/>
          </p:nvGrpSpPr>
          <p:grpSpPr bwMode="auto">
            <a:xfrm>
              <a:off x="1981200" y="5334000"/>
              <a:ext cx="2478088" cy="308933"/>
              <a:chOff x="3161" y="1516"/>
              <a:chExt cx="2130" cy="282"/>
            </a:xfrm>
          </p:grpSpPr>
          <p:pic>
            <p:nvPicPr>
              <p:cNvPr id="123" name="Picture 45" descr="GEL Rounded Rectangle steel gray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161" y="1516"/>
                <a:ext cx="2130" cy="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24" name="Text Box 46"/>
              <p:cNvSpPr txBox="1">
                <a:spLocks noChangeArrowheads="1"/>
              </p:cNvSpPr>
              <p:nvPr/>
            </p:nvSpPr>
            <p:spPr bwMode="auto">
              <a:xfrm>
                <a:off x="3275" y="1552"/>
                <a:ext cx="1902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 anchorCtr="1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rgbClr val="000000"/>
                    </a:solidFill>
                    <a:cs typeface="Arial" pitchFamily="34" charset="0"/>
                  </a:rPr>
                  <a:t>MSDN Online Concierge</a:t>
                </a:r>
              </a:p>
            </p:txBody>
          </p:sp>
        </p:grpSp>
        <p:grpSp>
          <p:nvGrpSpPr>
            <p:cNvPr id="19" name="Group 47"/>
            <p:cNvGrpSpPr>
              <a:grpSpLocks/>
            </p:cNvGrpSpPr>
            <p:nvPr/>
          </p:nvGrpSpPr>
          <p:grpSpPr bwMode="auto">
            <a:xfrm>
              <a:off x="1981200" y="5638801"/>
              <a:ext cx="2478088" cy="381238"/>
              <a:chOff x="3161" y="1516"/>
              <a:chExt cx="2130" cy="348"/>
            </a:xfrm>
          </p:grpSpPr>
          <p:pic>
            <p:nvPicPr>
              <p:cNvPr id="121" name="Picture 48" descr="GEL Rounded Rectangle steel gray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3161" y="1516"/>
                <a:ext cx="2130" cy="3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22" name="Text Box 49"/>
              <p:cNvSpPr txBox="1">
                <a:spLocks noChangeArrowheads="1"/>
              </p:cNvSpPr>
              <p:nvPr/>
            </p:nvSpPr>
            <p:spPr bwMode="auto">
              <a:xfrm>
                <a:off x="3275" y="1552"/>
                <a:ext cx="1902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 anchorCtr="1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rgbClr val="000000"/>
                    </a:solidFill>
                    <a:cs typeface="Arial" pitchFamily="34" charset="0"/>
                  </a:rPr>
                  <a:t>Early Access to Betas/CTPs</a:t>
                </a:r>
              </a:p>
            </p:txBody>
          </p:sp>
        </p:grpSp>
        <p:grpSp>
          <p:nvGrpSpPr>
            <p:cNvPr id="20" name="Group 53"/>
            <p:cNvGrpSpPr>
              <a:grpSpLocks/>
            </p:cNvGrpSpPr>
            <p:nvPr/>
          </p:nvGrpSpPr>
          <p:grpSpPr bwMode="auto">
            <a:xfrm>
              <a:off x="1981200" y="4724400"/>
              <a:ext cx="2478088" cy="308933"/>
              <a:chOff x="3161" y="1516"/>
              <a:chExt cx="2130" cy="282"/>
            </a:xfrm>
          </p:grpSpPr>
          <p:pic>
            <p:nvPicPr>
              <p:cNvPr id="119" name="Picture 54" descr="GEL Rounded Rectangle steel gray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161" y="1516"/>
                <a:ext cx="2130" cy="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20" name="Text Box 55"/>
              <p:cNvSpPr txBox="1">
                <a:spLocks noChangeArrowheads="1"/>
              </p:cNvSpPr>
              <p:nvPr/>
            </p:nvSpPr>
            <p:spPr bwMode="auto">
              <a:xfrm>
                <a:off x="3275" y="1552"/>
                <a:ext cx="1902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 anchorCtr="1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rgbClr val="000000"/>
                    </a:solidFill>
                    <a:cs typeface="Arial" pitchFamily="34" charset="0"/>
                  </a:rPr>
                  <a:t>Secure Download Area</a:t>
                </a:r>
              </a:p>
            </p:txBody>
          </p:sp>
        </p:grpSp>
      </p:grpSp>
      <p:sp>
        <p:nvSpPr>
          <p:cNvPr id="131" name="Text Box 37"/>
          <p:cNvSpPr txBox="1">
            <a:spLocks noChangeArrowheads="1"/>
          </p:cNvSpPr>
          <p:nvPr/>
        </p:nvSpPr>
        <p:spPr bwMode="auto">
          <a:xfrm>
            <a:off x="2667000" y="3162300"/>
            <a:ext cx="161484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000000"/>
                </a:solidFill>
                <a:cs typeface="Arial" pitchFamily="34" charset="0"/>
              </a:rPr>
              <a:t>Expression Studio </a:t>
            </a:r>
            <a:r>
              <a:rPr lang="ru-RU" sz="1200" b="1" dirty="0" smtClean="0">
                <a:solidFill>
                  <a:srgbClr val="000000"/>
                </a:solidFill>
                <a:cs typeface="Arial" pitchFamily="34" charset="0"/>
              </a:rPr>
              <a:t>3</a:t>
            </a:r>
            <a:endParaRPr lang="en-US" sz="1200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94" name="TextBox 193"/>
          <p:cNvSpPr txBox="1"/>
          <p:nvPr/>
        </p:nvSpPr>
        <p:spPr>
          <a:xfrm>
            <a:off x="2057400" y="1485900"/>
            <a:ext cx="2286000" cy="3631763"/>
          </a:xfrm>
          <a:prstGeom prst="rect">
            <a:avLst/>
          </a:prstGeom>
        </p:spPr>
        <p:style>
          <a:lnRef idx="0">
            <a:schemeClr val="accent2"/>
          </a:lnRef>
          <a:fillRef idx="1003">
            <a:schemeClr val="dk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/>
            <a:r>
              <a:rPr lang="ru-RU" sz="2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Коммерческие лицензии:</a:t>
            </a:r>
            <a:endParaRPr lang="en-US" sz="20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lvl="0"/>
            <a:endParaRPr lang="ru-RU" sz="20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lvl="0"/>
            <a:endParaRPr lang="ru-RU" sz="1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lvl="0"/>
            <a:r>
              <a:rPr lang="en-US" sz="2000" dirty="0" smtClean="0"/>
              <a:t>Office Ultimate</a:t>
            </a:r>
            <a:endParaRPr lang="ru-RU" sz="2000" dirty="0" smtClean="0"/>
          </a:p>
          <a:p>
            <a:pPr lvl="0"/>
            <a:r>
              <a:rPr lang="en-US" sz="2000" dirty="0" smtClean="0"/>
              <a:t>Visio Pro</a:t>
            </a:r>
            <a:endParaRPr lang="ru-RU" sz="2000" dirty="0" smtClean="0"/>
          </a:p>
          <a:p>
            <a:pPr lvl="0"/>
            <a:r>
              <a:rPr lang="en-US" sz="2000" dirty="0" smtClean="0"/>
              <a:t>Project </a:t>
            </a:r>
            <a:endParaRPr lang="ru-RU" sz="2000" dirty="0" smtClean="0"/>
          </a:p>
          <a:p>
            <a:pPr lvl="0"/>
            <a:r>
              <a:rPr lang="en-US" sz="2000" dirty="0" smtClean="0"/>
              <a:t>Expression Web</a:t>
            </a:r>
            <a:endParaRPr lang="ru-RU" sz="2000" dirty="0" smtClean="0"/>
          </a:p>
          <a:p>
            <a:pPr lvl="0"/>
            <a:r>
              <a:rPr lang="en-US" sz="2000" dirty="0" smtClean="0"/>
              <a:t>Expression Blend</a:t>
            </a:r>
          </a:p>
          <a:p>
            <a:pPr lvl="0"/>
            <a:endParaRPr lang="en-US" sz="2000" dirty="0" smtClean="0"/>
          </a:p>
          <a:p>
            <a:pPr lvl="0"/>
            <a:endParaRPr lang="ru-RU" sz="2000" dirty="0" smtClean="0"/>
          </a:p>
          <a:p>
            <a:endParaRPr lang="ru-RU" dirty="0"/>
          </a:p>
        </p:txBody>
      </p:sp>
      <p:sp>
        <p:nvSpPr>
          <p:cNvPr id="195" name="TextBox 194"/>
          <p:cNvSpPr txBox="1"/>
          <p:nvPr/>
        </p:nvSpPr>
        <p:spPr>
          <a:xfrm>
            <a:off x="7315201" y="800100"/>
            <a:ext cx="18287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cs typeface="Arial" pitchFamily="34" charset="0"/>
              </a:rPr>
              <a:t>Visual Studio 2008 </a:t>
            </a:r>
          </a:p>
          <a:p>
            <a:pPr algn="ctr"/>
            <a:r>
              <a:rPr lang="en-US" sz="1200" dirty="0" smtClean="0">
                <a:cs typeface="Arial" pitchFamily="34" charset="0"/>
              </a:rPr>
              <a:t>Professional Edition </a:t>
            </a:r>
            <a:endParaRPr lang="ru-RU" sz="1200" dirty="0" smtClean="0">
              <a:cs typeface="Arial" pitchFamily="34" charset="0"/>
            </a:endParaRPr>
          </a:p>
          <a:p>
            <a:pPr algn="ctr"/>
            <a:r>
              <a:rPr lang="en-US" sz="1200" dirty="0" smtClean="0">
                <a:cs typeface="Arial" pitchFamily="34" charset="0"/>
              </a:rPr>
              <a:t>with MSDN</a:t>
            </a:r>
            <a:endParaRPr lang="ru-RU" sz="1200" dirty="0" smtClean="0">
              <a:cs typeface="Arial" pitchFamily="34" charset="0"/>
            </a:endParaRPr>
          </a:p>
          <a:p>
            <a:pPr algn="ctr"/>
            <a:r>
              <a:rPr lang="en-US" sz="1200" dirty="0" smtClean="0">
                <a:cs typeface="Arial" pitchFamily="34" charset="0"/>
              </a:rPr>
              <a:t> Professional</a:t>
            </a:r>
          </a:p>
          <a:p>
            <a:pPr algn="ctr"/>
            <a:endParaRPr lang="en-US" sz="1400" dirty="0"/>
          </a:p>
        </p:txBody>
      </p:sp>
      <p:sp>
        <p:nvSpPr>
          <p:cNvPr id="196" name="TextBox 195"/>
          <p:cNvSpPr txBox="1"/>
          <p:nvPr/>
        </p:nvSpPr>
        <p:spPr>
          <a:xfrm>
            <a:off x="0" y="952500"/>
            <a:ext cx="182879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cs typeface="Arial" pitchFamily="34" charset="0"/>
              </a:rPr>
              <a:t>Visual Studio 2008 </a:t>
            </a:r>
          </a:p>
          <a:p>
            <a:pPr algn="ctr"/>
            <a:r>
              <a:rPr lang="en-US" sz="1200" dirty="0" smtClean="0">
                <a:cs typeface="Arial" pitchFamily="34" charset="0"/>
              </a:rPr>
              <a:t>Professional Edition with MSDN Premium</a:t>
            </a:r>
          </a:p>
          <a:p>
            <a:pPr algn="ctr"/>
            <a:endParaRPr lang="en-US" sz="1400" dirty="0"/>
          </a:p>
        </p:txBody>
      </p:sp>
      <p:sp>
        <p:nvSpPr>
          <p:cNvPr id="198" name="Text Box 66"/>
          <p:cNvSpPr txBox="1">
            <a:spLocks noChangeArrowheads="1"/>
          </p:cNvSpPr>
          <p:nvPr/>
        </p:nvSpPr>
        <p:spPr bwMode="auto">
          <a:xfrm>
            <a:off x="1" y="4152900"/>
            <a:ext cx="1752600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sz="1400" b="1" dirty="0">
                <a:cs typeface="Arial" pitchFamily="34" charset="0"/>
              </a:rPr>
              <a:t>Visual Studio </a:t>
            </a:r>
            <a:r>
              <a:rPr lang="en-US" sz="1400" b="1" dirty="0" smtClean="0">
                <a:cs typeface="Arial" pitchFamily="34" charset="0"/>
              </a:rPr>
              <a:t>Team System 2008 </a:t>
            </a:r>
            <a:r>
              <a:rPr lang="en-US" sz="1200" dirty="0" smtClean="0">
                <a:cs typeface="Arial" pitchFamily="34" charset="0"/>
              </a:rPr>
              <a:t>Developer Edition</a:t>
            </a:r>
            <a:endParaRPr lang="en-US" sz="1200" dirty="0">
              <a:cs typeface="Arial" pitchFamily="34" charset="0"/>
            </a:endParaRPr>
          </a:p>
          <a:p>
            <a:pPr algn="ctr">
              <a:spcBef>
                <a:spcPts val="0"/>
              </a:spcBef>
            </a:pPr>
            <a:r>
              <a:rPr lang="en-US" sz="1200" dirty="0" smtClean="0">
                <a:cs typeface="Arial" pitchFamily="34" charset="0"/>
              </a:rPr>
              <a:t>Architect Edition</a:t>
            </a:r>
            <a:endParaRPr lang="en-US" sz="1200" dirty="0">
              <a:cs typeface="Arial" pitchFamily="34" charset="0"/>
            </a:endParaRPr>
          </a:p>
          <a:p>
            <a:pPr algn="ctr">
              <a:spcBef>
                <a:spcPts val="0"/>
              </a:spcBef>
            </a:pPr>
            <a:r>
              <a:rPr lang="en-US" sz="1200" dirty="0" smtClean="0">
                <a:cs typeface="Arial" pitchFamily="34" charset="0"/>
              </a:rPr>
              <a:t>Test Edition</a:t>
            </a:r>
            <a:r>
              <a:rPr lang="en-US" sz="1400" b="1" dirty="0" smtClean="0">
                <a:cs typeface="Arial" pitchFamily="34" charset="0"/>
              </a:rPr>
              <a:t> </a:t>
            </a:r>
          </a:p>
          <a:p>
            <a:pPr algn="ctr">
              <a:spcBef>
                <a:spcPts val="0"/>
              </a:spcBef>
            </a:pPr>
            <a:r>
              <a:rPr lang="en-US" sz="1200" dirty="0" smtClean="0">
                <a:cs typeface="Arial" pitchFamily="34" charset="0"/>
              </a:rPr>
              <a:t>Database Edition</a:t>
            </a:r>
            <a:r>
              <a:rPr lang="en-US" sz="1400" b="1" dirty="0" smtClean="0">
                <a:cs typeface="Arial" pitchFamily="34" charset="0"/>
              </a:rPr>
              <a:t> </a:t>
            </a:r>
            <a:endParaRPr lang="en-US" sz="1200" dirty="0">
              <a:cs typeface="Arial" pitchFamily="34" charset="0"/>
            </a:endParaRPr>
          </a:p>
          <a:p>
            <a:pPr algn="ctr">
              <a:spcBef>
                <a:spcPts val="0"/>
              </a:spcBef>
            </a:pPr>
            <a:r>
              <a:rPr lang="en-US" sz="1200" dirty="0" smtClean="0">
                <a:cs typeface="Arial" pitchFamily="34" charset="0"/>
              </a:rPr>
              <a:t>Team </a:t>
            </a:r>
            <a:r>
              <a:rPr lang="en-US" sz="1200" dirty="0">
                <a:cs typeface="Arial" pitchFamily="34" charset="0"/>
              </a:rPr>
              <a:t>Suite</a:t>
            </a:r>
          </a:p>
          <a:p>
            <a:pPr>
              <a:spcBef>
                <a:spcPct val="50000"/>
              </a:spcBef>
            </a:pPr>
            <a:endParaRPr lang="en-US" sz="1200" dirty="0">
              <a:cs typeface="Arial" pitchFamily="34" charset="0"/>
            </a:endParaRPr>
          </a:p>
        </p:txBody>
      </p:sp>
      <p:pic>
        <p:nvPicPr>
          <p:cNvPr id="199" name="Picture 4" descr="C:\Users\i-denik\Downloads\ProfessionalPrem_Angle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8600" y="1562100"/>
            <a:ext cx="1143000" cy="1257063"/>
          </a:xfrm>
          <a:prstGeom prst="rect">
            <a:avLst/>
          </a:prstGeom>
          <a:noFill/>
        </p:spPr>
      </p:pic>
      <p:pic>
        <p:nvPicPr>
          <p:cNvPr id="200" name="Picture 7" descr="C:\Users\i-denik\Downloads\Development_Angle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2476500"/>
            <a:ext cx="1233028" cy="1356075"/>
          </a:xfrm>
          <a:prstGeom prst="rect">
            <a:avLst/>
          </a:prstGeom>
          <a:noFill/>
        </p:spPr>
      </p:pic>
      <p:pic>
        <p:nvPicPr>
          <p:cNvPr id="201" name="Picture 6" descr="C:\Users\i-denik\Downloads\TeamSuite_Angle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5800" y="2552700"/>
            <a:ext cx="1291806" cy="1420717"/>
          </a:xfrm>
          <a:prstGeom prst="rect">
            <a:avLst/>
          </a:prstGeom>
          <a:noFill/>
        </p:spPr>
      </p:pic>
      <p:pic>
        <p:nvPicPr>
          <p:cNvPr id="202" name="Picture 2" descr="C:\Users\i-denik\Downloads\Professional_Sub_Angle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772400" y="1714500"/>
            <a:ext cx="1146175" cy="126055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" grpId="0" animBg="1"/>
    </p:bldLst>
  </p:timing>
</p:sld>
</file>

<file path=ppt/theme/theme1.xml><?xml version="1.0" encoding="utf-8"?>
<a:theme xmlns:a="http://schemas.openxmlformats.org/drawingml/2006/main" name="7-20472_Visual_Studio_Template_Light_16x9">
  <a:themeElements>
    <a:clrScheme name="Visual Studio">
      <a:dk1>
        <a:srgbClr val="000000"/>
      </a:dk1>
      <a:lt1>
        <a:srgbClr val="FFFFFF"/>
      </a:lt1>
      <a:dk2>
        <a:srgbClr val="681888"/>
      </a:dk2>
      <a:lt2>
        <a:srgbClr val="DEE6F3"/>
      </a:lt2>
      <a:accent1>
        <a:srgbClr val="0FA1B8"/>
      </a:accent1>
      <a:accent2>
        <a:srgbClr val="056CB6"/>
      </a:accent2>
      <a:accent3>
        <a:srgbClr val="681888"/>
      </a:accent3>
      <a:accent4>
        <a:srgbClr val="260859"/>
      </a:accent4>
      <a:accent5>
        <a:srgbClr val="DEE6F3"/>
      </a:accent5>
      <a:accent6>
        <a:srgbClr val="525051"/>
      </a:accent6>
      <a:hlink>
        <a:srgbClr val="3D67AA"/>
      </a:hlink>
      <a:folHlink>
        <a:srgbClr val="3D67AA"/>
      </a:folHlink>
    </a:clrScheme>
    <a:fontScheme name="Segoe UI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400" dirty="0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>
          <a:defRPr dirty="0" err="1" smtClean="0">
            <a:solidFill>
              <a:schemeClr val="accent6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7-20472_Visual_Studio_Template_Light_16x9">
  <a:themeElements>
    <a:clrScheme name="Visual Studio">
      <a:dk1>
        <a:srgbClr val="000000"/>
      </a:dk1>
      <a:lt1>
        <a:srgbClr val="FFFFFF"/>
      </a:lt1>
      <a:dk2>
        <a:srgbClr val="681888"/>
      </a:dk2>
      <a:lt2>
        <a:srgbClr val="DEE6F3"/>
      </a:lt2>
      <a:accent1>
        <a:srgbClr val="0FA1B8"/>
      </a:accent1>
      <a:accent2>
        <a:srgbClr val="056CB6"/>
      </a:accent2>
      <a:accent3>
        <a:srgbClr val="681888"/>
      </a:accent3>
      <a:accent4>
        <a:srgbClr val="260859"/>
      </a:accent4>
      <a:accent5>
        <a:srgbClr val="DEE6F3"/>
      </a:accent5>
      <a:accent6>
        <a:srgbClr val="525051"/>
      </a:accent6>
      <a:hlink>
        <a:srgbClr val="3D67AA"/>
      </a:hlink>
      <a:folHlink>
        <a:srgbClr val="3D67AA"/>
      </a:folHlink>
    </a:clrScheme>
    <a:fontScheme name="Segoe UI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400" dirty="0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>
          <a:defRPr dirty="0" err="1" smtClean="0">
            <a:solidFill>
              <a:schemeClr val="accent6"/>
            </a:solidFill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White with Consolas font for code slides">
  <a:themeElements>
    <a:clrScheme name="Visual Studio">
      <a:dk1>
        <a:srgbClr val="000000"/>
      </a:dk1>
      <a:lt1>
        <a:srgbClr val="FFFFFF"/>
      </a:lt1>
      <a:dk2>
        <a:srgbClr val="681888"/>
      </a:dk2>
      <a:lt2>
        <a:srgbClr val="DEE6F3"/>
      </a:lt2>
      <a:accent1>
        <a:srgbClr val="0FA1B8"/>
      </a:accent1>
      <a:accent2>
        <a:srgbClr val="056CB6"/>
      </a:accent2>
      <a:accent3>
        <a:srgbClr val="681888"/>
      </a:accent3>
      <a:accent4>
        <a:srgbClr val="260859"/>
      </a:accent4>
      <a:accent5>
        <a:srgbClr val="DEE6F3"/>
      </a:accent5>
      <a:accent6>
        <a:srgbClr val="525051"/>
      </a:accent6>
      <a:hlink>
        <a:srgbClr val="525051"/>
      </a:hlink>
      <a:folHlink>
        <a:srgbClr val="525051"/>
      </a:folHlink>
    </a:clrScheme>
    <a:fontScheme name="Blue-Purple TT">
      <a:majorFont>
        <a:latin typeface="Segoe"/>
        <a:ea typeface=""/>
        <a:cs typeface=""/>
      </a:majorFont>
      <a:minorFont>
        <a:latin typeface="Segoe"/>
        <a:ea typeface=""/>
        <a:cs typeface="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2AEF7CAE271444BD5C95DA1B2E2924" ma:contentTypeVersion="0" ma:contentTypeDescription="Create a new document." ma:contentTypeScope="" ma:versionID="aa3e7022a121ea3b8d99a7531f17a92e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outs:outSpaceData xmlns:outs="http://schemas.microsoft.com/office/2009/outspace/metadata">
  <outs:relatedDates>
    <outs:relatedDate>
      <outs:type>3</outs:type>
      <outs:displayName>Last Modified</outs:displayName>
      <outs:dateTime>2009-10-13T00:07:28Z</outs:dateTime>
      <outs:isPinned>true</outs:isPinned>
    </outs:relatedDate>
    <outs:relatedDate>
      <outs:type>2</outs:type>
      <outs:displayName>Created</outs:displayName>
      <outs:dateTime>2009-09-08T17:31:06Z</outs:dateTime>
      <outs:isPinned>true</outs:isPinned>
    </outs:relatedDate>
    <outs:relatedDate>
      <outs:type>4</outs:type>
      <outs:displayName>Last Printed</outs:displayName>
      <outs:dateTime/>
      <outs:isPinned>true</outs:isPinned>
    </outs:relatedDate>
  </outs:relatedDates>
  <outs:relatedDocuments>
    <outs:relatedDocument>
      <outs:type>2</outs:type>
      <outs:displayName>Other documents in current folder</outs:displayName>
      <outs:uri/>
      <outs:isPinned>true</outs:isPinned>
    </outs:relatedDocument>
    <outs:relatedDocument>
      <outs:type>1</outs:type>
      <outs:displayName>Published Location</outs:displayName>
      <outs:uri>http://ArsenalContent/ContentDetail.aspx?ContentID=176737</outs:uri>
      <outs:isPinned>true</outs:isPinned>
    </outs:relatedDocument>
  </outs:relatedDocuments>
  <outs:relatedPeople>
    <outs:relatedPeopleItem>
      <outs:category>Author</outs:category>
      <outs:people>
        <outs:relatedPerson>
          <outs:displayName>Doug Seven</outs:displayName>
          <outs:accountName/>
        </outs:relatedPerson>
      </outs:people>
      <outs:source>0</outs:source>
      <outs:isPinned>true</outs:isPinned>
    </outs:relatedPeopleItem>
    <outs:relatedPeopleItem>
      <outs:category>Last modified by</outs:category>
      <outs:people>
        <outs:relatedPerson>
          <outs:displayName>Doug Seven</outs:displayName>
          <outs:accountName/>
        </outs:relatedPerson>
      </outs:people>
      <outs:source>0</outs:source>
      <outs:isPinned>true</outs:isPinned>
    </outs:relatedPeopleItem>
    <outs:relatedPeopleItem>
      <outs:category>Manager</outs:category>
      <outs:people/>
      <outs:source>0</outs:source>
      <outs:isPinned>false</outs:isPinned>
    </outs:relatedPeopleItem>
  </outs:relatedPeople>
  <propertyMetadataList xmlns="http://schemas.microsoft.com/office/2009/outspace/metadata">
    <propertyMetadata>
      <type>0</type>
      <propertyId>2228224</propertyId>
      <propertyName/>
      <isPinned>true</isPinned>
    </propertyMetadata>
    <propertyMetadata>
      <type>0</type>
      <propertyId>1114115</propertyId>
      <propertyName/>
      <isPinned>true</isPinned>
    </propertyMetadata>
    <propertyMetadata>
      <type>0</type>
      <propertyId>1114117</propertyId>
      <propertyName/>
      <isPinned>true</isPinned>
    </propertyMetadata>
    <propertyMetadata>
      <type>0</type>
      <propertyId>589825</propertyId>
      <propertyName/>
      <isPinned>false</isPinned>
    </propertyMetadata>
    <propertyMetadata>
      <type>0</type>
      <propertyId>1114116</propertyId>
      <propertyName/>
      <isPinned>false</isPinned>
    </propertyMetadata>
    <propertyMetadata>
      <type>0</type>
      <propertyId>14</propertyId>
      <propertyName/>
      <isPinned>true</isPinned>
    </propertyMetadata>
    <propertyMetadata>
      <type>0</type>
      <propertyId>6</propertyId>
      <propertyName/>
      <isPinned>false</isPinned>
    </propertyMetadata>
    <propertyMetadata>
      <type>0</type>
      <propertyId>1114118</propertyId>
      <propertyName/>
      <isPinned>false</isPinned>
    </propertyMetadata>
    <propertyMetadata>
      <type>0</type>
      <propertyId>1179649</propertyId>
      <propertyName/>
      <isPinned>false</isPinned>
    </propertyMetadata>
    <propertyMetadata>
      <type>0</type>
      <propertyId>655365</propertyId>
      <propertyName/>
      <isPinned>false</isPinned>
    </propertyMetadata>
    <propertyMetadata>
      <type>0</type>
      <propertyId>1</propertyId>
      <propertyName/>
      <isPinned>false</isPinned>
    </propertyMetadata>
    <propertyMetadata>
      <type>0</type>
      <propertyId>0</propertyId>
      <propertyName/>
      <isPinned>true</isPinned>
    </propertyMetadata>
    <propertyMetadata>
      <type>0</type>
      <propertyId>13</propertyId>
      <propertyName/>
      <isPinned>false</isPinned>
    </propertyMetadata>
    <propertyMetadata>
      <type>0</type>
      <propertyId>1179653</propertyId>
      <propertyName/>
      <isPinned>false</isPinned>
    </propertyMetadata>
    <propertyMetadata>
      <type>0</type>
      <propertyId>22</propertyId>
      <propertyName/>
      <isPinned>false</isPinned>
    </propertyMetadata>
    <outs:propertyMetadata>
      <outs:type>1</outs:type>
      <outs:propertyId>0</outs:propertyId>
      <outs:propertyName>Primary Content Type</outs:propertyName>
      <outs:isPinned>false</outs:isPinned>
    </outs:propertyMetadata>
    <outs:propertyMetadata>
      <outs:type>1</outs:type>
      <outs:propertyId>0</outs:propertyId>
      <outs:propertyName>LCA Approver</outs:propertyName>
      <outs:isPinned>false</outs:isPinned>
    </outs:propertyMetadata>
    <outs:propertyMetadata>
      <outs:type>1</outs:type>
      <outs:propertyId>0</outs:propertyId>
      <outs:propertyName>Checklist Item</outs:propertyName>
      <outs:isPinned>false</outs:isPinned>
    </outs:propertyMetadata>
    <outs:propertyMetadata>
      <outs:type>1</outs:type>
      <outs:propertyId>0</outs:propertyId>
      <outs:propertyName>State</outs:propertyName>
      <outs:isPinned>false</outs:isPinned>
    </outs:propertyMetadata>
    <outs:propertyMetadata>
      <outs:type>1</outs:type>
      <outs:propertyId>0</outs:propertyId>
      <outs:propertyName>Confidentiality Level</outs:propertyName>
      <outs:isPinned>false</outs:isPinned>
    </outs:propertyMetadata>
    <outs:propertyMetadata>
      <outs:type>1</outs:type>
      <outs:propertyId>0</outs:propertyId>
      <outs:propertyName>Queue to Publish</outs:propertyName>
      <outs:isPinned>false</outs:isPinned>
    </outs:propertyMetadata>
    <outs:propertyMetadata>
      <outs:type>1</outs:type>
      <outs:propertyId>0</outs:propertyId>
      <outs:propertyName>Passed WWLP Review</outs:propertyName>
      <outs:isPinned>false</outs:isPinned>
    </outs:propertyMetadata>
  </propertyMetadataList>
  <outs:corruptMetadataWasLost/>
</outs:outSpaceData>
</file>

<file path=customXml/item4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A99EE96B-32AC-4A99-9CA6-0474E073804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225E70B1-8A3A-4FDD-BCB2-B2FF35F2F50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812855E-1B27-4AC0-83D3-6B5DE54C74A5}">
  <ds:schemaRefs>
    <ds:schemaRef ds:uri="http://schemas.microsoft.com/office/2009/outspace/metadata"/>
  </ds:schemaRefs>
</ds:datastoreItem>
</file>

<file path=customXml/itemProps4.xml><?xml version="1.0" encoding="utf-8"?>
<ds:datastoreItem xmlns:ds="http://schemas.openxmlformats.org/officeDocument/2006/customXml" ds:itemID="{22277288-0261-4520-B535-4A2B27DEA3B4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Visual Studio_Light_16x9_PowerPoint</Template>
  <TotalTime>3977</TotalTime>
  <Words>2608</Words>
  <Application>Microsoft Office PowerPoint</Application>
  <PresentationFormat>Экран (16:10)</PresentationFormat>
  <Paragraphs>383</Paragraphs>
  <Slides>20</Slides>
  <Notes>20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7-20472_Visual_Studio_Template_Light_16x9</vt:lpstr>
      <vt:lpstr>1_7-20472_Visual_Studio_Template_Light_16x9</vt:lpstr>
      <vt:lpstr>White with Consolas font for code slides</vt:lpstr>
      <vt:lpstr>Лицензирование Visual Studio 2008-2010</vt:lpstr>
      <vt:lpstr>Тонкости лицензирования Visual Studio</vt:lpstr>
      <vt:lpstr>Тонкости лицензирования Visual Studio (продолжение)</vt:lpstr>
      <vt:lpstr> Варианты приобретения средств разработки  </vt:lpstr>
      <vt:lpstr>Программы корпоративного лицензирования</vt:lpstr>
      <vt:lpstr>Слайд 6</vt:lpstr>
      <vt:lpstr>Слайд 7</vt:lpstr>
      <vt:lpstr>Слайд 8</vt:lpstr>
      <vt:lpstr>SA для Visual Studio – это подписка MSDN</vt:lpstr>
      <vt:lpstr>               VS w/MSDN Premium –   </vt:lpstr>
      <vt:lpstr>Visual Studio 2008</vt:lpstr>
      <vt:lpstr>Проблема</vt:lpstr>
      <vt:lpstr>Решение </vt:lpstr>
      <vt:lpstr>Visual Studio 2010</vt:lpstr>
      <vt:lpstr>Слайд 15</vt:lpstr>
      <vt:lpstr>Слайд 16</vt:lpstr>
      <vt:lpstr>Visual Studio 2010 SKUs – 7</vt:lpstr>
      <vt:lpstr>Чтобы получить переход на лицензию с большим функционалом </vt:lpstr>
      <vt:lpstr>Слайд 19</vt:lpstr>
      <vt:lpstr>Спасибо! 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Visual Studio 2010 SKU Transition Overview</dc:title>
  <dc:creator>Doug Seven</dc:creator>
  <dc:description>Last update: 8 Oct 2009</dc:description>
  <cp:lastModifiedBy>goncharova</cp:lastModifiedBy>
  <cp:revision>332</cp:revision>
  <dcterms:created xsi:type="dcterms:W3CDTF">2009-09-08T17:31:06Z</dcterms:created>
  <dcterms:modified xsi:type="dcterms:W3CDTF">2010-04-02T07:01:49Z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0x010100BA2AEF7CAE271444BD5C95DA1B2E2924</vt:lpwstr>
  </property>
  <property fmtid="{D5CDD505-2E9C-101B-9397-08002B2CF9AE}" pid="3" name="WWLP Approval">
    <vt:lpwstr>?</vt:lpwstr>
  </property>
  <property fmtid="{D5CDD505-2E9C-101B-9397-08002B2CF9AE}" pid="4" name="State">
    <vt:lpwstr>Final</vt:lpwstr>
  </property>
  <property fmtid="{D5CDD505-2E9C-101B-9397-08002B2CF9AE}" pid="5" name="Published Location">
    <vt:lpwstr>http://ArsenalContent/ContentDetail.aspx?ContentID=176737http://ArsenalContent/ContentDetail.aspx?ContentID=176737</vt:lpwstr>
  </property>
  <property fmtid="{D5CDD505-2E9C-101B-9397-08002B2CF9AE}" pid="6" name="Checklist Item">
    <vt:lpwstr>12</vt:lpwstr>
  </property>
  <property fmtid="{D5CDD505-2E9C-101B-9397-08002B2CF9AE}" pid="7" name="Queue to Publish">
    <vt:lpwstr>true</vt:lpwstr>
  </property>
  <property fmtid="{D5CDD505-2E9C-101B-9397-08002B2CF9AE}" pid="8" name="LCA Approver">
    <vt:lpwstr>n/a</vt:lpwstr>
  </property>
  <property fmtid="{D5CDD505-2E9C-101B-9397-08002B2CF9AE}" pid="9" name="Passed WWLP Review">
    <vt:lpwstr>true</vt:lpwstr>
  </property>
  <property fmtid="{D5CDD505-2E9C-101B-9397-08002B2CF9AE}" pid="10" name="Confidentiality Level">
    <vt:lpwstr>1</vt:lpwstr>
  </property>
</Properties>
</file>